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50"/>
  </p:notesMasterIdLst>
  <p:sldIdLst>
    <p:sldId id="273" r:id="rId2"/>
    <p:sldId id="257" r:id="rId3"/>
    <p:sldId id="264" r:id="rId4"/>
    <p:sldId id="265" r:id="rId5"/>
    <p:sldId id="333" r:id="rId6"/>
    <p:sldId id="285" r:id="rId7"/>
    <p:sldId id="277" r:id="rId8"/>
    <p:sldId id="292" r:id="rId9"/>
    <p:sldId id="293" r:id="rId10"/>
    <p:sldId id="295" r:id="rId11"/>
    <p:sldId id="287" r:id="rId12"/>
    <p:sldId id="288" r:id="rId13"/>
    <p:sldId id="300" r:id="rId14"/>
    <p:sldId id="289" r:id="rId15"/>
    <p:sldId id="290" r:id="rId16"/>
    <p:sldId id="294" r:id="rId17"/>
    <p:sldId id="291" r:id="rId18"/>
    <p:sldId id="301" r:id="rId19"/>
    <p:sldId id="331" r:id="rId20"/>
    <p:sldId id="332" r:id="rId21"/>
    <p:sldId id="305" r:id="rId22"/>
    <p:sldId id="297" r:id="rId23"/>
    <p:sldId id="306" r:id="rId24"/>
    <p:sldId id="307" r:id="rId25"/>
    <p:sldId id="308" r:id="rId26"/>
    <p:sldId id="310" r:id="rId27"/>
    <p:sldId id="309" r:id="rId28"/>
    <p:sldId id="313" r:id="rId29"/>
    <p:sldId id="329" r:id="rId30"/>
    <p:sldId id="312" r:id="rId31"/>
    <p:sldId id="322" r:id="rId32"/>
    <p:sldId id="330" r:id="rId33"/>
    <p:sldId id="314" r:id="rId34"/>
    <p:sldId id="315" r:id="rId35"/>
    <p:sldId id="316" r:id="rId36"/>
    <p:sldId id="328" r:id="rId37"/>
    <p:sldId id="317" r:id="rId38"/>
    <p:sldId id="318" r:id="rId39"/>
    <p:sldId id="319" r:id="rId40"/>
    <p:sldId id="320" r:id="rId41"/>
    <p:sldId id="321" r:id="rId42"/>
    <p:sldId id="323" r:id="rId43"/>
    <p:sldId id="324" r:id="rId44"/>
    <p:sldId id="325" r:id="rId45"/>
    <p:sldId id="326" r:id="rId46"/>
    <p:sldId id="327" r:id="rId47"/>
    <p:sldId id="270" r:id="rId48"/>
    <p:sldId id="274"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6029" autoAdjust="0"/>
    <p:restoredTop sz="77419" autoAdjust="0"/>
  </p:normalViewPr>
  <p:slideViewPr>
    <p:cSldViewPr>
      <p:cViewPr varScale="1">
        <p:scale>
          <a:sx n="74" d="100"/>
          <a:sy n="74" d="100"/>
        </p:scale>
        <p:origin x="-1656" y="-90"/>
      </p:cViewPr>
      <p:guideLst>
        <p:guide orient="horz" pos="2160"/>
        <p:guide pos="2880"/>
      </p:guideLst>
    </p:cSldViewPr>
  </p:slideViewPr>
  <p:notesTextViewPr>
    <p:cViewPr>
      <p:scale>
        <a:sx n="1" d="1"/>
        <a:sy n="1" d="1"/>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5970E4-7996-4E94-AA33-BDA4F943A175}" type="datetimeFigureOut">
              <a:rPr lang="en-US" smtClean="0"/>
              <a:t>4/23/2017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8912D2-6855-431A-93B7-701AE9918008}" type="slidenum">
              <a:rPr lang="en-US" smtClean="0"/>
              <a:t>‹#›</a:t>
            </a:fld>
            <a:endParaRPr lang="en-US" dirty="0"/>
          </a:p>
        </p:txBody>
      </p:sp>
    </p:spTree>
    <p:extLst>
      <p:ext uri="{BB962C8B-B14F-4D97-AF65-F5344CB8AC3E}">
        <p14:creationId xmlns:p14="http://schemas.microsoft.com/office/powerpoint/2010/main" val="266671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08912D2-6855-431A-93B7-701AE9918008}" type="slidenum">
              <a:rPr lang="en-US" smtClean="0"/>
              <a:t>19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9ABDF7F2-84DC-4405-BAC6-0A56DA0AF237}" type="datetimeFigureOut">
              <a:rPr lang="en-IN" smtClean="0"/>
              <a:pPr/>
              <a:t>23-04-2017</a:t>
            </a:fld>
            <a:endParaRPr lang="en-IN" dirty="0"/>
          </a:p>
        </p:txBody>
      </p:sp>
      <p:sp>
        <p:nvSpPr>
          <p:cNvPr id="8" name="Footer Placeholder 7"/>
          <p:cNvSpPr>
            <a:spLocks noGrp="1"/>
          </p:cNvSpPr>
          <p:nvPr>
            <p:ph type="ftr" sz="quarter" idx="11"/>
          </p:nvPr>
        </p:nvSpPr>
        <p:spPr/>
        <p:txBody>
          <a:bodyPr/>
          <a:lstStyle>
            <a:extLst/>
          </a:lstStyle>
          <a:p>
            <a:endParaRPr lang="en-IN" dirty="0"/>
          </a:p>
        </p:txBody>
      </p:sp>
      <p:sp>
        <p:nvSpPr>
          <p:cNvPr id="11" name="Slide Number Placeholder 10"/>
          <p:cNvSpPr>
            <a:spLocks noGrp="1"/>
          </p:cNvSpPr>
          <p:nvPr>
            <p:ph type="sldNum" sz="quarter" idx="12"/>
          </p:nvPr>
        </p:nvSpPr>
        <p:spPr/>
        <p:txBody>
          <a:bodyPr/>
          <a:lstStyle>
            <a:extLst/>
          </a:lstStyle>
          <a:p>
            <a:fld id="{2CDB38E0-4DDA-4A69-8C90-2275E3D2E10A}" type="slidenum">
              <a:rPr lang="en-IN" smtClean="0"/>
              <a:pPr/>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02920" y="530352"/>
            <a:ext cx="8183880"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9ABDF7F2-84DC-4405-BAC6-0A56DA0AF237}" type="datetimeFigureOut">
              <a:rPr lang="en-IN" smtClean="0"/>
              <a:pPr/>
              <a:t>23-04-2017</a:t>
            </a:fld>
            <a:endParaRPr lang="en-IN" dirty="0"/>
          </a:p>
        </p:txBody>
      </p:sp>
      <p:sp>
        <p:nvSpPr>
          <p:cNvPr id="5" name="Footer Placeholder 4"/>
          <p:cNvSpPr>
            <a:spLocks noGrp="1"/>
          </p:cNvSpPr>
          <p:nvPr>
            <p:ph type="ftr" sz="quarter" idx="11"/>
          </p:nvPr>
        </p:nvSpPr>
        <p:spPr/>
        <p:txBody>
          <a:bodyPr/>
          <a:lstStyle>
            <a:extLst/>
          </a:lstStyle>
          <a:p>
            <a:endParaRPr lang="en-IN" dirty="0"/>
          </a:p>
        </p:txBody>
      </p:sp>
      <p:sp>
        <p:nvSpPr>
          <p:cNvPr id="6" name="Slide Number Placeholder 5"/>
          <p:cNvSpPr>
            <a:spLocks noGrp="1"/>
          </p:cNvSpPr>
          <p:nvPr>
            <p:ph type="sldNum" sz="quarter" idx="12"/>
          </p:nvPr>
        </p:nvSpPr>
        <p:spPr/>
        <p:txBody>
          <a:bodyPr/>
          <a:lstStyle>
            <a:extLst/>
          </a:lstStyle>
          <a:p>
            <a:fld id="{2CDB38E0-4DDA-4A69-8C90-2275E3D2E10A}"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33400" y="533402"/>
            <a:ext cx="594360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9ABDF7F2-84DC-4405-BAC6-0A56DA0AF237}" type="datetimeFigureOut">
              <a:rPr lang="en-IN" smtClean="0"/>
              <a:pPr/>
              <a:t>23-04-2017</a:t>
            </a:fld>
            <a:endParaRPr lang="en-IN" dirty="0"/>
          </a:p>
        </p:txBody>
      </p:sp>
      <p:sp>
        <p:nvSpPr>
          <p:cNvPr id="5" name="Footer Placeholder 4"/>
          <p:cNvSpPr>
            <a:spLocks noGrp="1"/>
          </p:cNvSpPr>
          <p:nvPr>
            <p:ph type="ftr" sz="quarter" idx="11"/>
          </p:nvPr>
        </p:nvSpPr>
        <p:spPr/>
        <p:txBody>
          <a:bodyPr/>
          <a:lstStyle>
            <a:extLst/>
          </a:lstStyle>
          <a:p>
            <a:endParaRPr lang="en-IN" dirty="0"/>
          </a:p>
        </p:txBody>
      </p:sp>
      <p:sp>
        <p:nvSpPr>
          <p:cNvPr id="6" name="Slide Number Placeholder 5"/>
          <p:cNvSpPr>
            <a:spLocks noGrp="1"/>
          </p:cNvSpPr>
          <p:nvPr>
            <p:ph type="sldNum" sz="quarter" idx="12"/>
          </p:nvPr>
        </p:nvSpPr>
        <p:spPr/>
        <p:txBody>
          <a:bodyPr/>
          <a:lstStyle>
            <a:extLst/>
          </a:lstStyle>
          <a:p>
            <a:fld id="{2CDB38E0-4DDA-4A69-8C90-2275E3D2E10A}" type="slidenum">
              <a:rPr lang="en-IN" smtClean="0"/>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502920" y="530352"/>
            <a:ext cx="8183880"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9ABDF7F2-84DC-4405-BAC6-0A56DA0AF237}" type="datetimeFigureOut">
              <a:rPr lang="en-IN" smtClean="0"/>
              <a:pPr/>
              <a:t>23-04-2017</a:t>
            </a:fld>
            <a:endParaRPr lang="en-IN" dirty="0"/>
          </a:p>
        </p:txBody>
      </p:sp>
      <p:sp>
        <p:nvSpPr>
          <p:cNvPr id="5" name="Footer Placeholder 4"/>
          <p:cNvSpPr>
            <a:spLocks noGrp="1"/>
          </p:cNvSpPr>
          <p:nvPr>
            <p:ph type="ftr" sz="quarter" idx="11"/>
          </p:nvPr>
        </p:nvSpPr>
        <p:spPr/>
        <p:txBody>
          <a:bodyPr/>
          <a:lstStyle>
            <a:extLst/>
          </a:lstStyle>
          <a:p>
            <a:endParaRPr lang="en-IN" dirty="0"/>
          </a:p>
        </p:txBody>
      </p:sp>
      <p:sp>
        <p:nvSpPr>
          <p:cNvPr id="6" name="Slide Number Placeholder 5"/>
          <p:cNvSpPr>
            <a:spLocks noGrp="1"/>
          </p:cNvSpPr>
          <p:nvPr>
            <p:ph type="sldNum" sz="quarter" idx="12"/>
          </p:nvPr>
        </p:nvSpPr>
        <p:spPr/>
        <p:txBody>
          <a:bodyPr/>
          <a:lstStyle>
            <a:extLst/>
          </a:lstStyle>
          <a:p>
            <a:fld id="{2CDB38E0-4DDA-4A69-8C90-2275E3D2E10A}" type="slidenum">
              <a:rPr lang="en-IN" smtClean="0"/>
              <a:pPr/>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9ABDF7F2-84DC-4405-BAC6-0A56DA0AF237}" type="datetimeFigureOut">
              <a:rPr lang="en-IN" smtClean="0"/>
              <a:pPr/>
              <a:t>23-04-2017</a:t>
            </a:fld>
            <a:endParaRPr lang="en-IN" dirty="0"/>
          </a:p>
        </p:txBody>
      </p:sp>
      <p:sp>
        <p:nvSpPr>
          <p:cNvPr id="5" name="Footer Placeholder 4"/>
          <p:cNvSpPr>
            <a:spLocks noGrp="1"/>
          </p:cNvSpPr>
          <p:nvPr>
            <p:ph type="ftr" sz="quarter" idx="11"/>
          </p:nvPr>
        </p:nvSpPr>
        <p:spPr/>
        <p:txBody>
          <a:bodyPr/>
          <a:lstStyle>
            <a:extLst/>
          </a:lstStyle>
          <a:p>
            <a:endParaRPr lang="en-IN" dirty="0"/>
          </a:p>
        </p:txBody>
      </p:sp>
      <p:sp>
        <p:nvSpPr>
          <p:cNvPr id="6" name="Slide Number Placeholder 5"/>
          <p:cNvSpPr>
            <a:spLocks noGrp="1"/>
          </p:cNvSpPr>
          <p:nvPr>
            <p:ph type="sldNum" sz="quarter" idx="12"/>
          </p:nvPr>
        </p:nvSpPr>
        <p:spPr/>
        <p:txBody>
          <a:bodyPr/>
          <a:lstStyle>
            <a:extLst/>
          </a:lstStyle>
          <a:p>
            <a:fld id="{2CDB38E0-4DDA-4A69-8C90-2275E3D2E10A}" type="slidenum">
              <a:rPr lang="en-IN" smtClean="0"/>
              <a:pPr/>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9ABDF7F2-84DC-4405-BAC6-0A56DA0AF237}" type="datetimeFigureOut">
              <a:rPr lang="en-IN" smtClean="0"/>
              <a:pPr/>
              <a:t>23-04-2017</a:t>
            </a:fld>
            <a:endParaRPr lang="en-IN" dirty="0"/>
          </a:p>
        </p:txBody>
      </p:sp>
      <p:sp>
        <p:nvSpPr>
          <p:cNvPr id="6" name="Footer Placeholder 5"/>
          <p:cNvSpPr>
            <a:spLocks noGrp="1"/>
          </p:cNvSpPr>
          <p:nvPr>
            <p:ph type="ftr" sz="quarter" idx="11"/>
          </p:nvPr>
        </p:nvSpPr>
        <p:spPr/>
        <p:txBody>
          <a:bodyPr/>
          <a:lstStyle>
            <a:extLst/>
          </a:lstStyle>
          <a:p>
            <a:endParaRPr lang="en-IN" dirty="0"/>
          </a:p>
        </p:txBody>
      </p:sp>
      <p:sp>
        <p:nvSpPr>
          <p:cNvPr id="7" name="Slide Number Placeholder 6"/>
          <p:cNvSpPr>
            <a:spLocks noGrp="1"/>
          </p:cNvSpPr>
          <p:nvPr>
            <p:ph type="sldNum" sz="quarter" idx="12"/>
          </p:nvPr>
        </p:nvSpPr>
        <p:spPr/>
        <p:txBody>
          <a:bodyPr/>
          <a:lstStyle>
            <a:extLst/>
          </a:lstStyle>
          <a:p>
            <a:fld id="{2CDB38E0-4DDA-4A69-8C90-2275E3D2E10A}" type="slidenum">
              <a:rPr lang="en-IN" smtClean="0"/>
              <a:pPr/>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9ABDF7F2-84DC-4405-BAC6-0A56DA0AF237}" type="datetimeFigureOut">
              <a:rPr lang="en-IN" smtClean="0"/>
              <a:pPr/>
              <a:t>23-04-2017</a:t>
            </a:fld>
            <a:endParaRPr lang="en-IN" dirty="0"/>
          </a:p>
        </p:txBody>
      </p:sp>
      <p:sp>
        <p:nvSpPr>
          <p:cNvPr id="8" name="Footer Placeholder 7"/>
          <p:cNvSpPr>
            <a:spLocks noGrp="1"/>
          </p:cNvSpPr>
          <p:nvPr>
            <p:ph type="ftr" sz="quarter" idx="11"/>
          </p:nvPr>
        </p:nvSpPr>
        <p:spPr/>
        <p:txBody>
          <a:bodyPr/>
          <a:lstStyle>
            <a:extLst/>
          </a:lstStyle>
          <a:p>
            <a:endParaRPr lang="en-IN" dirty="0"/>
          </a:p>
        </p:txBody>
      </p:sp>
      <p:sp>
        <p:nvSpPr>
          <p:cNvPr id="9" name="Slide Number Placeholder 8"/>
          <p:cNvSpPr>
            <a:spLocks noGrp="1"/>
          </p:cNvSpPr>
          <p:nvPr>
            <p:ph type="sldNum" sz="quarter" idx="12"/>
          </p:nvPr>
        </p:nvSpPr>
        <p:spPr/>
        <p:txBody>
          <a:bodyPr/>
          <a:lstStyle>
            <a:extLst/>
          </a:lstStyle>
          <a:p>
            <a:fld id="{2CDB38E0-4DDA-4A69-8C90-2275E3D2E10A}" type="slidenum">
              <a:rPr lang="en-IN" smtClean="0"/>
              <a:pPr/>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9ABDF7F2-84DC-4405-BAC6-0A56DA0AF237}" type="datetimeFigureOut">
              <a:rPr lang="en-IN" smtClean="0"/>
              <a:pPr/>
              <a:t>23-04-2017</a:t>
            </a:fld>
            <a:endParaRPr lang="en-IN" dirty="0"/>
          </a:p>
        </p:txBody>
      </p:sp>
      <p:sp>
        <p:nvSpPr>
          <p:cNvPr id="4" name="Footer Placeholder 3"/>
          <p:cNvSpPr>
            <a:spLocks noGrp="1"/>
          </p:cNvSpPr>
          <p:nvPr>
            <p:ph type="ftr" sz="quarter" idx="11"/>
          </p:nvPr>
        </p:nvSpPr>
        <p:spPr/>
        <p:txBody>
          <a:bodyPr/>
          <a:lstStyle>
            <a:extLst/>
          </a:lstStyle>
          <a:p>
            <a:endParaRPr lang="en-IN" dirty="0"/>
          </a:p>
        </p:txBody>
      </p:sp>
      <p:sp>
        <p:nvSpPr>
          <p:cNvPr id="5" name="Slide Number Placeholder 4"/>
          <p:cNvSpPr>
            <a:spLocks noGrp="1"/>
          </p:cNvSpPr>
          <p:nvPr>
            <p:ph type="sldNum" sz="quarter" idx="12"/>
          </p:nvPr>
        </p:nvSpPr>
        <p:spPr/>
        <p:txBody>
          <a:bodyPr/>
          <a:lstStyle>
            <a:extLst/>
          </a:lstStyle>
          <a:p>
            <a:fld id="{2CDB38E0-4DDA-4A69-8C90-2275E3D2E10A}" type="slidenum">
              <a:rPr lang="en-IN" smtClean="0"/>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Date Placeholder 1"/>
          <p:cNvSpPr>
            <a:spLocks noGrp="1"/>
          </p:cNvSpPr>
          <p:nvPr>
            <p:ph type="dt" sz="half" idx="10"/>
          </p:nvPr>
        </p:nvSpPr>
        <p:spPr/>
        <p:txBody>
          <a:bodyPr/>
          <a:lstStyle>
            <a:extLst/>
          </a:lstStyle>
          <a:p>
            <a:fld id="{9ABDF7F2-84DC-4405-BAC6-0A56DA0AF237}" type="datetimeFigureOut">
              <a:rPr lang="en-IN" smtClean="0"/>
              <a:pPr/>
              <a:t>23-04-2017</a:t>
            </a:fld>
            <a:endParaRPr lang="en-IN" dirty="0"/>
          </a:p>
        </p:txBody>
      </p:sp>
      <p:sp>
        <p:nvSpPr>
          <p:cNvPr id="3" name="Footer Placeholder 2"/>
          <p:cNvSpPr>
            <a:spLocks noGrp="1"/>
          </p:cNvSpPr>
          <p:nvPr>
            <p:ph type="ftr" sz="quarter" idx="11"/>
          </p:nvPr>
        </p:nvSpPr>
        <p:spPr/>
        <p:txBody>
          <a:bodyPr/>
          <a:lstStyle>
            <a:extLst/>
          </a:lstStyle>
          <a:p>
            <a:endParaRPr lang="en-IN" dirty="0"/>
          </a:p>
        </p:txBody>
      </p:sp>
      <p:sp>
        <p:nvSpPr>
          <p:cNvPr id="4" name="Slide Number Placeholder 3"/>
          <p:cNvSpPr>
            <a:spLocks noGrp="1"/>
          </p:cNvSpPr>
          <p:nvPr>
            <p:ph type="sldNum" sz="quarter" idx="12"/>
          </p:nvPr>
        </p:nvSpPr>
        <p:spPr/>
        <p:txBody>
          <a:bodyPr/>
          <a:lstStyle>
            <a:extLst/>
          </a:lstStyle>
          <a:p>
            <a:fld id="{2CDB38E0-4DDA-4A69-8C90-2275E3D2E10A}"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9ABDF7F2-84DC-4405-BAC6-0A56DA0AF237}" type="datetimeFigureOut">
              <a:rPr lang="en-IN" smtClean="0"/>
              <a:pPr/>
              <a:t>23-04-2017</a:t>
            </a:fld>
            <a:endParaRPr lang="en-IN" dirty="0"/>
          </a:p>
        </p:txBody>
      </p:sp>
      <p:sp>
        <p:nvSpPr>
          <p:cNvPr id="6" name="Footer Placeholder 5"/>
          <p:cNvSpPr>
            <a:spLocks noGrp="1"/>
          </p:cNvSpPr>
          <p:nvPr>
            <p:ph type="ftr" sz="quarter" idx="11"/>
          </p:nvPr>
        </p:nvSpPr>
        <p:spPr/>
        <p:txBody>
          <a:bodyPr/>
          <a:lstStyle>
            <a:extLst/>
          </a:lstStyle>
          <a:p>
            <a:endParaRPr lang="en-IN" dirty="0"/>
          </a:p>
        </p:txBody>
      </p:sp>
      <p:sp>
        <p:nvSpPr>
          <p:cNvPr id="7" name="Slide Number Placeholder 6"/>
          <p:cNvSpPr>
            <a:spLocks noGrp="1"/>
          </p:cNvSpPr>
          <p:nvPr>
            <p:ph type="sldNum" sz="quarter" idx="12"/>
          </p:nvPr>
        </p:nvSpPr>
        <p:spPr/>
        <p:txBody>
          <a:bodyPr/>
          <a:lstStyle>
            <a:extLst/>
          </a:lstStyle>
          <a:p>
            <a:fld id="{2CDB38E0-4DDA-4A69-8C90-2275E3D2E10A}" type="slidenum">
              <a:rPr lang="en-IN" smtClean="0"/>
              <a:pPr/>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9ABDF7F2-84DC-4405-BAC6-0A56DA0AF237}" type="datetimeFigureOut">
              <a:rPr lang="en-IN" smtClean="0"/>
              <a:pPr/>
              <a:t>23-04-2017</a:t>
            </a:fld>
            <a:endParaRPr lang="en-IN" dirty="0"/>
          </a:p>
        </p:txBody>
      </p:sp>
      <p:sp>
        <p:nvSpPr>
          <p:cNvPr id="6" name="Footer Placeholder 5"/>
          <p:cNvSpPr>
            <a:spLocks noGrp="1"/>
          </p:cNvSpPr>
          <p:nvPr>
            <p:ph type="ftr" sz="quarter" idx="11"/>
          </p:nvPr>
        </p:nvSpPr>
        <p:spPr/>
        <p:txBody>
          <a:bodyPr/>
          <a:lstStyle>
            <a:extLst/>
          </a:lstStyle>
          <a:p>
            <a:endParaRPr lang="en-IN" dirty="0"/>
          </a:p>
        </p:txBody>
      </p:sp>
      <p:sp>
        <p:nvSpPr>
          <p:cNvPr id="7" name="Slide Number Placeholder 6"/>
          <p:cNvSpPr>
            <a:spLocks noGrp="1"/>
          </p:cNvSpPr>
          <p:nvPr>
            <p:ph type="sldNum" sz="quarter" idx="12"/>
          </p:nvPr>
        </p:nvSpPr>
        <p:spPr/>
        <p:txBody>
          <a:bodyPr/>
          <a:lstStyle>
            <a:extLst/>
          </a:lstStyle>
          <a:p>
            <a:fld id="{2CDB38E0-4DDA-4A69-8C90-2275E3D2E10A}" type="slidenum">
              <a:rPr lang="en-IN" smtClean="0"/>
              <a:pPr/>
              <a:t>‹#›</a:t>
            </a:fld>
            <a:endParaRPr lang="en-IN" dirty="0"/>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dirty="0"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9ABDF7F2-84DC-4405-BAC6-0A56DA0AF237}" type="datetimeFigureOut">
              <a:rPr lang="en-IN" smtClean="0"/>
              <a:pPr/>
              <a:t>23-04-2017</a:t>
            </a:fld>
            <a:endParaRPr lang="en-IN" dirty="0"/>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IN" dirty="0"/>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2CDB38E0-4DDA-4A69-8C90-2275E3D2E10A}"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emf"/></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presentation.xml_2Fexternal_2Fimages_2Fmedia_2F153907.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1000" y="381000"/>
            <a:ext cx="8382000" cy="5775649"/>
          </a:xfrm>
        </p:spPr>
      </p:pic>
      <p:sp>
        <p:nvSpPr>
          <p:cNvPr id="2" name="Title 1"/>
          <p:cNvSpPr>
            <a:spLocks noGrp="1"/>
          </p:cNvSpPr>
          <p:nvPr>
            <p:ph type="title"/>
          </p:nvPr>
        </p:nvSpPr>
        <p:spPr>
          <a:xfrm>
            <a:off x="381000" y="381000"/>
            <a:ext cx="8183880" cy="1905000"/>
          </a:xfrm>
        </p:spPr>
        <p:txBody>
          <a:bodyPr>
            <a:normAutofit/>
            <a:scene3d>
              <a:camera prst="orthographicFront"/>
              <a:lightRig rig="threePt" dir="t"/>
            </a:scene3d>
            <a:sp3d extrusionH="57150">
              <a:bevelT w="38100" h="38100" prst="relaxedInset"/>
            </a:sp3d>
          </a:bodyPr>
          <a:lstStyle/>
          <a:p>
            <a:r>
              <a:rPr lang="en-US" b="1" u="sng" dirty="0">
                <a:ln>
                  <a:solidFill>
                    <a:schemeClr val="tx2"/>
                  </a:solidFill>
                </a:ln>
                <a:solidFill>
                  <a:schemeClr val="tx2"/>
                </a:solidFill>
                <a:effectLst>
                  <a:outerShdw blurRad="60007" dist="200025" dir="15000000" sy="30000" kx="-1800000" algn="bl" rotWithShape="0">
                    <a:prstClr val="black">
                      <a:alpha val="32000"/>
                    </a:prstClr>
                  </a:outerShdw>
                  <a:reflection stA="45000" endPos="65000" dist="355600" dir="5400000" sy="-100000" algn="bl" rotWithShape="0"/>
                </a:effectLst>
              </a:rPr>
              <a:t>Online</a:t>
            </a:r>
            <a:r>
              <a:rPr lang="en-US" b="1" u="sng" dirty="0">
                <a:ln>
                  <a:solidFill>
                    <a:schemeClr val="tx2"/>
                  </a:solidFill>
                </a:ln>
                <a:solidFill>
                  <a:schemeClr val="tx2"/>
                </a:solidFill>
                <a:effectLst>
                  <a:outerShdw blurRad="60007" dist="200025" dir="15000000" sy="30000" kx="-1800000" algn="bl" rotWithShape="0">
                    <a:prstClr val="black">
                      <a:alpha val="32000"/>
                    </a:prstClr>
                  </a:outerShdw>
                </a:effectLst>
              </a:rPr>
              <a:t> </a:t>
            </a:r>
            <a:r>
              <a:rPr lang="en-US" b="1" u="sng" dirty="0">
                <a:ln>
                  <a:solidFill>
                    <a:schemeClr val="tx2"/>
                  </a:solidFill>
                </a:ln>
                <a:solidFill>
                  <a:schemeClr val="tx2"/>
                </a:solidFill>
                <a:effectLst>
                  <a:outerShdw blurRad="75057" dist="38100" dir="5400000" sy="-20000" rotWithShape="0">
                    <a:prstClr val="black">
                      <a:alpha val="25000"/>
                    </a:prstClr>
                  </a:outerShdw>
                  <a:reflection blurRad="6350" stA="55000" endA="300" endPos="45500" dir="5400000" sy="-100000" algn="bl" rotWithShape="0"/>
                </a:effectLst>
              </a:rPr>
              <a:t>Employee</a:t>
            </a:r>
            <a:r>
              <a:rPr lang="en-US" b="1" u="sng" dirty="0">
                <a:ln>
                  <a:solidFill>
                    <a:schemeClr val="tx2"/>
                  </a:solidFill>
                </a:ln>
                <a:solidFill>
                  <a:schemeClr val="tx2"/>
                </a:solidFill>
                <a:effectLst>
                  <a:outerShdw blurRad="60007" dist="200025" dir="15000000" sy="30000" kx="-1800000" algn="bl" rotWithShape="0">
                    <a:prstClr val="black">
                      <a:alpha val="32000"/>
                    </a:prstClr>
                  </a:outerShdw>
                </a:effectLst>
              </a:rPr>
              <a:t> Payroll Management System</a:t>
            </a:r>
            <a:endParaRPr lang="en-IN" dirty="0">
              <a:ln>
                <a:solidFill>
                  <a:schemeClr val="tx2"/>
                </a:solidFill>
              </a:ln>
              <a:solidFill>
                <a:schemeClr val="tx2"/>
              </a:solidFill>
              <a:effectLst>
                <a:outerShdw blurRad="60007" dist="200025" dir="15000000" sy="30000" kx="-1800000" algn="bl" rotWithShape="0">
                  <a:prstClr val="black">
                    <a:alpha val="32000"/>
                  </a:prstClr>
                </a:outerShdw>
              </a:effectLst>
            </a:endParaRPr>
          </a:p>
        </p:txBody>
      </p:sp>
      <p:sp>
        <p:nvSpPr>
          <p:cNvPr id="5" name="TextBox 4"/>
          <p:cNvSpPr txBox="1"/>
          <p:nvPr/>
        </p:nvSpPr>
        <p:spPr>
          <a:xfrm>
            <a:off x="1143000" y="2971800"/>
            <a:ext cx="2001639" cy="830997"/>
          </a:xfrm>
          <a:prstGeom prst="rect">
            <a:avLst/>
          </a:prstGeom>
          <a:noFill/>
        </p:spPr>
        <p:txBody>
          <a:bodyPr wrap="square" rtlCol="0">
            <a:spAutoFit/>
          </a:bodyPr>
          <a:lstStyle/>
          <a:p>
            <a:r>
              <a:rPr lang="en-US" sz="2400" dirty="0" smtClean="0">
                <a:latin typeface="Segoe UI" pitchFamily="34" charset="0"/>
                <a:ea typeface="Segoe UI" pitchFamily="34" charset="0"/>
                <a:cs typeface="Segoe UI" pitchFamily="34" charset="0"/>
              </a:rPr>
              <a:t>Submitted By</a:t>
            </a:r>
          </a:p>
          <a:p>
            <a:pPr marL="457200" indent="-457200">
              <a:buClr>
                <a:schemeClr val="bg1">
                  <a:lumMod val="50000"/>
                </a:schemeClr>
              </a:buClr>
              <a:buFont typeface="+mj-lt"/>
              <a:buAutoNum type="arabicPeriod"/>
            </a:pPr>
            <a:endParaRPr lang="en-US" sz="2400" dirty="0" smtClean="0">
              <a:latin typeface="Segoe UI" pitchFamily="34" charset="0"/>
              <a:ea typeface="Segoe UI" pitchFamily="34" charset="0"/>
              <a:cs typeface="Segoe UI" pitchFamily="34" charset="0"/>
            </a:endParaRPr>
          </a:p>
        </p:txBody>
      </p:sp>
      <p:sp>
        <p:nvSpPr>
          <p:cNvPr id="6" name="TextBox 5"/>
          <p:cNvSpPr txBox="1"/>
          <p:nvPr/>
        </p:nvSpPr>
        <p:spPr>
          <a:xfrm>
            <a:off x="3886200" y="2971800"/>
            <a:ext cx="4541628" cy="461665"/>
          </a:xfrm>
          <a:prstGeom prst="rect">
            <a:avLst/>
          </a:prstGeom>
          <a:noFill/>
        </p:spPr>
        <p:txBody>
          <a:bodyPr wrap="none" rtlCol="0">
            <a:spAutoFit/>
          </a:bodyPr>
          <a:lstStyle/>
          <a:p>
            <a:r>
              <a:rPr lang="en-US" sz="2400" dirty="0" smtClean="0">
                <a:latin typeface="Segoe UI" pitchFamily="34" charset="0"/>
                <a:ea typeface="Segoe UI" pitchFamily="34" charset="0"/>
                <a:cs typeface="Segoe UI" pitchFamily="34" charset="0"/>
              </a:rPr>
              <a:t>K.S</a:t>
            </a:r>
            <a:r>
              <a:rPr lang="en-US" sz="2000" dirty="0" smtClean="0">
                <a:latin typeface="Segoe UI" pitchFamily="34" charset="0"/>
                <a:ea typeface="Segoe UI" pitchFamily="34" charset="0"/>
                <a:cs typeface="Segoe UI" pitchFamily="34" charset="0"/>
              </a:rPr>
              <a:t> </a:t>
            </a:r>
            <a:r>
              <a:rPr lang="en-US" sz="2400" dirty="0" smtClean="0">
                <a:latin typeface="Segoe UI" pitchFamily="34" charset="0"/>
                <a:ea typeface="Segoe UI" pitchFamily="34" charset="0"/>
                <a:cs typeface="Segoe UI" pitchFamily="34" charset="0"/>
              </a:rPr>
              <a:t>School</a:t>
            </a:r>
            <a:r>
              <a:rPr lang="en-US" sz="2000" dirty="0" smtClean="0">
                <a:latin typeface="Segoe UI" pitchFamily="34" charset="0"/>
                <a:ea typeface="Segoe UI" pitchFamily="34" charset="0"/>
                <a:cs typeface="Segoe UI" pitchFamily="34" charset="0"/>
              </a:rPr>
              <a:t> Of Business Management</a:t>
            </a:r>
            <a:endParaRPr lang="en-US" sz="2000" dirty="0">
              <a:latin typeface="Segoe UI" pitchFamily="34" charset="0"/>
              <a:ea typeface="Segoe UI" pitchFamily="34" charset="0"/>
              <a:cs typeface="Segoe UI" pitchFamily="34" charset="0"/>
            </a:endParaRPr>
          </a:p>
        </p:txBody>
      </p:sp>
      <p:pic>
        <p:nvPicPr>
          <p:cNvPr id="7" name="Picture 6" descr="ks_logo.png"/>
          <p:cNvPicPr>
            <a:picLocks noChangeAspect="1"/>
          </p:cNvPicPr>
          <p:nvPr/>
        </p:nvPicPr>
        <p:blipFill>
          <a:blip r:embed="rId3"/>
          <a:stretch>
            <a:fillRect/>
          </a:stretch>
        </p:blipFill>
        <p:spPr>
          <a:xfrm>
            <a:off x="5562600" y="4267200"/>
            <a:ext cx="1783080" cy="1020216"/>
          </a:xfrm>
          <a:prstGeom prst="rect">
            <a:avLst/>
          </a:prstGeom>
        </p:spPr>
      </p:pic>
      <p:sp>
        <p:nvSpPr>
          <p:cNvPr id="11" name="TextBox 10"/>
          <p:cNvSpPr txBox="1"/>
          <p:nvPr/>
        </p:nvSpPr>
        <p:spPr>
          <a:xfrm>
            <a:off x="1066800" y="3657600"/>
            <a:ext cx="2895600" cy="707886"/>
          </a:xfrm>
          <a:prstGeom prst="rect">
            <a:avLst/>
          </a:prstGeom>
          <a:noFill/>
        </p:spPr>
        <p:txBody>
          <a:bodyPr wrap="square" rtlCol="0">
            <a:spAutoFit/>
          </a:bodyPr>
          <a:lstStyle/>
          <a:p>
            <a:pPr marL="342900" indent="-342900">
              <a:buClr>
                <a:schemeClr val="bg1">
                  <a:lumMod val="50000"/>
                </a:schemeClr>
              </a:buClr>
              <a:buSzPct val="101000"/>
              <a:buFont typeface="+mj-lt"/>
              <a:buAutoNum type="arabicPeriod"/>
            </a:pPr>
            <a:r>
              <a:rPr lang="en-US" sz="2000" dirty="0" smtClean="0">
                <a:latin typeface="Segoe UI" pitchFamily="34" charset="0"/>
                <a:ea typeface="Segoe UI" pitchFamily="34" charset="0"/>
                <a:cs typeface="Segoe UI" pitchFamily="34" charset="0"/>
              </a:rPr>
              <a:t>Krupa Deria (3095)</a:t>
            </a:r>
          </a:p>
          <a:p>
            <a:pPr marL="342900" indent="-342900">
              <a:buClr>
                <a:schemeClr val="bg1">
                  <a:lumMod val="50000"/>
                </a:schemeClr>
              </a:buClr>
              <a:buSzPct val="101000"/>
              <a:buFont typeface="+mj-lt"/>
              <a:buAutoNum type="arabicPeriod"/>
            </a:pPr>
            <a:r>
              <a:rPr lang="en-US" sz="2000" dirty="0" smtClean="0">
                <a:latin typeface="Segoe UI" pitchFamily="34" charset="0"/>
                <a:ea typeface="Segoe UI" pitchFamily="34" charset="0"/>
                <a:cs typeface="Segoe UI" pitchFamily="34" charset="0"/>
              </a:rPr>
              <a:t>Chandni Soni (3157)</a:t>
            </a:r>
          </a:p>
        </p:txBody>
      </p:sp>
    </p:spTree>
    <p:extLst>
      <p:ext uri="{BB962C8B-B14F-4D97-AF65-F5344CB8AC3E}">
        <p14:creationId xmlns:p14="http://schemas.microsoft.com/office/powerpoint/2010/main" val="11553903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60081044"/>
              </p:ext>
            </p:extLst>
          </p:nvPr>
        </p:nvGraphicFramePr>
        <p:xfrm>
          <a:off x="457197" y="533398"/>
          <a:ext cx="8229602" cy="5867401"/>
        </p:xfrm>
        <a:graphic>
          <a:graphicData uri="http://schemas.openxmlformats.org/drawingml/2006/table">
            <a:tbl>
              <a:tblPr/>
              <a:tblGrid>
                <a:gridCol w="1768689"/>
                <a:gridCol w="1619104"/>
                <a:gridCol w="1596626"/>
                <a:gridCol w="1619104"/>
                <a:gridCol w="1626079"/>
              </a:tblGrid>
              <a:tr h="468500">
                <a:tc>
                  <a:txBody>
                    <a:bodyPr/>
                    <a:lstStyle/>
                    <a:p>
                      <a:pPr marL="0" marR="0" algn="just">
                        <a:lnSpc>
                          <a:spcPct val="200000"/>
                        </a:lnSpc>
                        <a:spcBef>
                          <a:spcPts val="0"/>
                        </a:spcBef>
                        <a:spcAft>
                          <a:spcPts val="0"/>
                        </a:spcAft>
                      </a:pPr>
                      <a:r>
                        <a:rPr lang="en-IN" sz="1100" b="1" dirty="0">
                          <a:latin typeface="Arial"/>
                          <a:ea typeface="Calibri"/>
                          <a:cs typeface="Times New Roman"/>
                        </a:rPr>
                        <a:t>Field Name</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Data type</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Size</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Constrain</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Description</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r>
              <a:tr h="468500">
                <a:tc>
                  <a:txBody>
                    <a:bodyPr/>
                    <a:lstStyle/>
                    <a:p>
                      <a:pPr marL="0" marR="0" algn="just">
                        <a:lnSpc>
                          <a:spcPct val="200000"/>
                        </a:lnSpc>
                        <a:spcBef>
                          <a:spcPts val="0"/>
                        </a:spcBef>
                        <a:spcAft>
                          <a:spcPts val="0"/>
                        </a:spcAft>
                      </a:pPr>
                      <a:r>
                        <a:rPr lang="en-IN" sz="1100" dirty="0">
                          <a:latin typeface="Arial"/>
                          <a:ea typeface="Calibri"/>
                          <a:cs typeface="Times New Roman"/>
                        </a:rPr>
                        <a:t>Holiday_id</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INT</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PRIMARY KEY</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ID for holiday</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8500">
                <a:tc>
                  <a:txBody>
                    <a:bodyPr/>
                    <a:lstStyle/>
                    <a:p>
                      <a:pPr marL="0" marR="0" algn="just">
                        <a:lnSpc>
                          <a:spcPct val="200000"/>
                        </a:lnSpc>
                        <a:spcBef>
                          <a:spcPts val="0"/>
                        </a:spcBef>
                        <a:spcAft>
                          <a:spcPts val="0"/>
                        </a:spcAft>
                      </a:pPr>
                      <a:r>
                        <a:rPr lang="en-IN" sz="1100" dirty="0">
                          <a:latin typeface="Arial"/>
                          <a:ea typeface="Calibri"/>
                          <a:cs typeface="Times New Roman"/>
                        </a:rPr>
                        <a:t>Holiday_name</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CHAR</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30</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Name of holiday</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11255">
                <a:tc>
                  <a:txBody>
                    <a:bodyPr/>
                    <a:lstStyle/>
                    <a:p>
                      <a:pPr marL="0" marR="0" algn="just">
                        <a:lnSpc>
                          <a:spcPct val="200000"/>
                        </a:lnSpc>
                        <a:spcBef>
                          <a:spcPts val="0"/>
                        </a:spcBef>
                        <a:spcAft>
                          <a:spcPts val="0"/>
                        </a:spcAft>
                      </a:pPr>
                      <a:r>
                        <a:rPr lang="en-IN" sz="1100" dirty="0">
                          <a:latin typeface="Arial"/>
                          <a:ea typeface="Calibri"/>
                          <a:cs typeface="Times New Roman"/>
                        </a:rPr>
                        <a:t>Holiday_description</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VARCHAR</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50</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IN" sz="1100" dirty="0">
                        <a:latin typeface="Arial"/>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Description of holiday</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16881">
                <a:tc>
                  <a:txBody>
                    <a:bodyPr/>
                    <a:lstStyle/>
                    <a:p>
                      <a:pPr marL="0" marR="0" algn="just">
                        <a:lnSpc>
                          <a:spcPct val="200000"/>
                        </a:lnSpc>
                        <a:spcBef>
                          <a:spcPts val="0"/>
                        </a:spcBef>
                        <a:spcAft>
                          <a:spcPts val="0"/>
                        </a:spcAft>
                      </a:pPr>
                      <a:r>
                        <a:rPr lang="en-IN" sz="1100" dirty="0">
                          <a:latin typeface="Arial"/>
                          <a:ea typeface="Calibri"/>
                          <a:cs typeface="Times New Roman"/>
                        </a:rPr>
                        <a:t>Holiday_date</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 on which holiday is to be taken</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11255">
                <a:tc>
                  <a:txBody>
                    <a:bodyPr/>
                    <a:lstStyle/>
                    <a:p>
                      <a:pPr marL="0" marR="0" algn="just">
                        <a:lnSpc>
                          <a:spcPct val="200000"/>
                        </a:lnSpc>
                        <a:spcBef>
                          <a:spcPts val="0"/>
                        </a:spcBef>
                        <a:spcAft>
                          <a:spcPts val="0"/>
                        </a:spcAft>
                      </a:pPr>
                      <a:r>
                        <a:rPr lang="en-IN" sz="1100" dirty="0">
                          <a:latin typeface="Arial"/>
                          <a:ea typeface="Calibri"/>
                          <a:cs typeface="Times New Roman"/>
                        </a:rPr>
                        <a:t>Created_date</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Created date of entry</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11255">
                <a:tc>
                  <a:txBody>
                    <a:bodyPr/>
                    <a:lstStyle/>
                    <a:p>
                      <a:pPr marL="0" marR="0" algn="just">
                        <a:lnSpc>
                          <a:spcPct val="200000"/>
                        </a:lnSpc>
                        <a:spcBef>
                          <a:spcPts val="0"/>
                        </a:spcBef>
                        <a:spcAft>
                          <a:spcPts val="0"/>
                        </a:spcAft>
                      </a:pPr>
                      <a:r>
                        <a:rPr lang="en-IN" sz="1100" dirty="0">
                          <a:latin typeface="Arial"/>
                          <a:ea typeface="Calibri"/>
                          <a:cs typeface="Times New Roman"/>
                        </a:rPr>
                        <a:t>Modified_date</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Modified date of entry</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11255">
                <a:tc>
                  <a:txBody>
                    <a:bodyPr/>
                    <a:lstStyle/>
                    <a:p>
                      <a:pPr marL="0" marR="0" algn="just">
                        <a:lnSpc>
                          <a:spcPct val="200000"/>
                        </a:lnSpc>
                        <a:spcBef>
                          <a:spcPts val="0"/>
                        </a:spcBef>
                        <a:spcAft>
                          <a:spcPts val="0"/>
                        </a:spcAft>
                      </a:pPr>
                      <a:r>
                        <a:rPr lang="en-IN" sz="1100" dirty="0">
                          <a:latin typeface="Arial"/>
                          <a:ea typeface="Calibri"/>
                          <a:cs typeface="Times New Roman"/>
                        </a:rPr>
                        <a:t>Status</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smtClean="0">
                          <a:latin typeface="Arial"/>
                          <a:ea typeface="Calibri"/>
                          <a:cs typeface="Times New Roman"/>
                        </a:rPr>
                        <a:t>TINYINT</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a:latin typeface="Arial"/>
                          <a:ea typeface="Calibri"/>
                          <a:cs typeface="Times New Roman"/>
                        </a:rPr>
                        <a:t>1</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Either Active or Inactive</a:t>
                      </a:r>
                      <a:endParaRPr lang="en-US" sz="1100" dirty="0">
                        <a:latin typeface="Calibri"/>
                        <a:ea typeface="Calibri"/>
                        <a:cs typeface="Times New Roman"/>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1441" name="Rectangle 1"/>
          <p:cNvSpPr>
            <a:spLocks noChangeArrowheads="1"/>
          </p:cNvSpPr>
          <p:nvPr/>
        </p:nvSpPr>
        <p:spPr bwMode="auto">
          <a:xfrm>
            <a:off x="3777081" y="0"/>
            <a:ext cx="1467068"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dirty="0" smtClean="0">
                <a:ln>
                  <a:noFill/>
                </a:ln>
                <a:solidFill>
                  <a:schemeClr val="tx1"/>
                </a:solidFill>
                <a:effectLst/>
                <a:latin typeface="Arial" pitchFamily="34" charset="0"/>
                <a:ea typeface="Calibri" pitchFamily="34" charset="0"/>
                <a:cs typeface="Arial" pitchFamily="34" charset="0"/>
              </a:rPr>
              <a:t>Holidays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spd="slow">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ChangeArrowheads="1"/>
          </p:cNvSpPr>
          <p:nvPr/>
        </p:nvSpPr>
        <p:spPr bwMode="auto">
          <a:xfrm>
            <a:off x="3886200" y="-76200"/>
            <a:ext cx="1638590"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dirty="0" smtClean="0">
                <a:ln>
                  <a:noFill/>
                </a:ln>
                <a:solidFill>
                  <a:schemeClr val="tx1"/>
                </a:solidFill>
                <a:effectLst/>
                <a:latin typeface="Arial" pitchFamily="34" charset="0"/>
                <a:ea typeface="Calibri" pitchFamily="34" charset="0"/>
                <a:cs typeface="Arial" pitchFamily="34" charset="0"/>
              </a:rPr>
              <a:t>Employee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538158510"/>
              </p:ext>
            </p:extLst>
          </p:nvPr>
        </p:nvGraphicFramePr>
        <p:xfrm>
          <a:off x="380999" y="457200"/>
          <a:ext cx="8382000" cy="5867399"/>
        </p:xfrm>
        <a:graphic>
          <a:graphicData uri="http://schemas.openxmlformats.org/drawingml/2006/table">
            <a:tbl>
              <a:tblPr/>
              <a:tblGrid>
                <a:gridCol w="2089072"/>
                <a:gridCol w="1568558"/>
                <a:gridCol w="1514011"/>
                <a:gridCol w="1577906"/>
                <a:gridCol w="1632453"/>
              </a:tblGrid>
              <a:tr h="344792">
                <a:tc>
                  <a:txBody>
                    <a:bodyPr/>
                    <a:lstStyle/>
                    <a:p>
                      <a:pPr marL="0" marR="0" algn="just">
                        <a:lnSpc>
                          <a:spcPct val="200000"/>
                        </a:lnSpc>
                        <a:spcBef>
                          <a:spcPts val="0"/>
                        </a:spcBef>
                        <a:spcAft>
                          <a:spcPts val="0"/>
                        </a:spcAft>
                      </a:pPr>
                      <a:r>
                        <a:rPr lang="en-IN" sz="1100" b="1" dirty="0">
                          <a:latin typeface="Arial"/>
                          <a:ea typeface="Calibri"/>
                          <a:cs typeface="Times New Roman"/>
                        </a:rPr>
                        <a:t>Field Name</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Data type</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Size</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Constrain</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Description</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r>
              <a:tr h="517187">
                <a:tc>
                  <a:txBody>
                    <a:bodyPr/>
                    <a:lstStyle/>
                    <a:p>
                      <a:pPr marL="0" marR="0" algn="just">
                        <a:lnSpc>
                          <a:spcPct val="200000"/>
                        </a:lnSpc>
                        <a:spcBef>
                          <a:spcPts val="0"/>
                        </a:spcBef>
                        <a:spcAft>
                          <a:spcPts val="0"/>
                        </a:spcAft>
                      </a:pPr>
                      <a:r>
                        <a:rPr lang="en-IN" sz="1100" dirty="0">
                          <a:latin typeface="Arial"/>
                          <a:ea typeface="Calibri"/>
                          <a:cs typeface="Times New Roman"/>
                        </a:rPr>
                        <a:t>Employee_id</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INT</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PRIMARY KEY</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ID of employee</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9376">
                <a:tc>
                  <a:txBody>
                    <a:bodyPr/>
                    <a:lstStyle/>
                    <a:p>
                      <a:pPr marL="0" marR="0" algn="just">
                        <a:lnSpc>
                          <a:spcPct val="200000"/>
                        </a:lnSpc>
                        <a:spcBef>
                          <a:spcPts val="0"/>
                        </a:spcBef>
                        <a:spcAft>
                          <a:spcPts val="0"/>
                        </a:spcAft>
                      </a:pPr>
                      <a:r>
                        <a:rPr lang="en-IN" sz="1100" dirty="0">
                          <a:latin typeface="Arial"/>
                          <a:ea typeface="Calibri"/>
                          <a:cs typeface="Times New Roman"/>
                        </a:rPr>
                        <a:t>Employee_Name</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CHAR</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30</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Name of employee</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9583">
                <a:tc>
                  <a:txBody>
                    <a:bodyPr/>
                    <a:lstStyle/>
                    <a:p>
                      <a:pPr marL="0" marR="0" algn="just">
                        <a:lnSpc>
                          <a:spcPct val="200000"/>
                        </a:lnSpc>
                        <a:spcBef>
                          <a:spcPts val="0"/>
                        </a:spcBef>
                        <a:spcAft>
                          <a:spcPts val="0"/>
                        </a:spcAft>
                      </a:pPr>
                      <a:r>
                        <a:rPr lang="en-IN" sz="1100" dirty="0">
                          <a:latin typeface="Arial"/>
                          <a:ea typeface="Calibri"/>
                          <a:cs typeface="Times New Roman"/>
                        </a:rPr>
                        <a:t>Current_address</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VARCHAR</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80</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Current address of employee</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9583">
                <a:tc>
                  <a:txBody>
                    <a:bodyPr/>
                    <a:lstStyle/>
                    <a:p>
                      <a:pPr marL="0" marR="0" algn="just">
                        <a:lnSpc>
                          <a:spcPct val="200000"/>
                        </a:lnSpc>
                        <a:spcBef>
                          <a:spcPts val="0"/>
                        </a:spcBef>
                        <a:spcAft>
                          <a:spcPts val="0"/>
                        </a:spcAft>
                      </a:pPr>
                      <a:r>
                        <a:rPr lang="en-IN" sz="1100" dirty="0">
                          <a:latin typeface="Arial"/>
                          <a:ea typeface="Calibri"/>
                          <a:cs typeface="Times New Roman"/>
                        </a:rPr>
                        <a:t>Permanent_address</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VARCHAR</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80</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Permanent address of employee</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9583">
                <a:tc>
                  <a:txBody>
                    <a:bodyPr/>
                    <a:lstStyle/>
                    <a:p>
                      <a:pPr marL="0" marR="0" algn="just">
                        <a:lnSpc>
                          <a:spcPct val="200000"/>
                        </a:lnSpc>
                        <a:spcBef>
                          <a:spcPts val="0"/>
                        </a:spcBef>
                        <a:spcAft>
                          <a:spcPts val="0"/>
                        </a:spcAft>
                      </a:pPr>
                      <a:r>
                        <a:rPr lang="en-IN" sz="1100" dirty="0">
                          <a:latin typeface="Arial"/>
                          <a:ea typeface="Calibri"/>
                          <a:cs typeface="Times New Roman"/>
                        </a:rPr>
                        <a:t>Mobile_number</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smtClean="0">
                          <a:latin typeface="Arial"/>
                          <a:ea typeface="Calibri"/>
                          <a:cs typeface="Times New Roman"/>
                        </a:rPr>
                        <a:t>BIGINT</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10</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Mobile number of employee</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4792">
                <a:tc>
                  <a:txBody>
                    <a:bodyPr/>
                    <a:lstStyle/>
                    <a:p>
                      <a:pPr marL="0" marR="0" algn="just">
                        <a:lnSpc>
                          <a:spcPct val="200000"/>
                        </a:lnSpc>
                        <a:spcBef>
                          <a:spcPts val="0"/>
                        </a:spcBef>
                        <a:spcAft>
                          <a:spcPts val="0"/>
                        </a:spcAft>
                      </a:pPr>
                      <a:r>
                        <a:rPr lang="en-IN" sz="1100" dirty="0">
                          <a:latin typeface="Arial"/>
                          <a:ea typeface="Calibri"/>
                          <a:cs typeface="Times New Roman"/>
                        </a:rPr>
                        <a:t>Gender</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smtClean="0">
                          <a:latin typeface="Arial"/>
                          <a:ea typeface="Calibri"/>
                          <a:cs typeface="Times New Roman"/>
                        </a:rPr>
                        <a:t>CHAR</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smtClean="0">
                          <a:latin typeface="Arial"/>
                          <a:ea typeface="Calibri"/>
                          <a:cs typeface="Times New Roman"/>
                        </a:rPr>
                        <a:t>10</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MALE/FEMALE</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9376">
                <a:tc>
                  <a:txBody>
                    <a:bodyPr/>
                    <a:lstStyle/>
                    <a:p>
                      <a:pPr marL="0" marR="0" algn="just">
                        <a:lnSpc>
                          <a:spcPct val="200000"/>
                        </a:lnSpc>
                        <a:spcBef>
                          <a:spcPts val="0"/>
                        </a:spcBef>
                        <a:spcAft>
                          <a:spcPts val="0"/>
                        </a:spcAft>
                      </a:pPr>
                      <a:r>
                        <a:rPr lang="en-IN" sz="1100" dirty="0">
                          <a:latin typeface="Arial"/>
                          <a:ea typeface="Calibri"/>
                          <a:cs typeface="Times New Roman"/>
                        </a:rPr>
                        <a:t>Email</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VARCHAR</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a:t>
                      </a:r>
                      <a:r>
                        <a:rPr lang="en-IN" sz="1100" dirty="0" smtClean="0">
                          <a:latin typeface="Arial"/>
                          <a:ea typeface="Calibri"/>
                          <a:cs typeface="Times New Roman"/>
                        </a:rPr>
                        <a:t>0</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Email of employee</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4792">
                <a:tc>
                  <a:txBody>
                    <a:bodyPr/>
                    <a:lstStyle/>
                    <a:p>
                      <a:pPr marL="0" marR="0" algn="just">
                        <a:lnSpc>
                          <a:spcPct val="200000"/>
                        </a:lnSpc>
                        <a:spcBef>
                          <a:spcPts val="0"/>
                        </a:spcBef>
                        <a:spcAft>
                          <a:spcPts val="0"/>
                        </a:spcAft>
                      </a:pPr>
                      <a:r>
                        <a:rPr lang="en-IN" sz="1100" dirty="0">
                          <a:latin typeface="Arial"/>
                          <a:ea typeface="Calibri"/>
                          <a:cs typeface="Times New Roman"/>
                        </a:rPr>
                        <a:t>DOB</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 of Birth</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9583">
                <a:tc>
                  <a:txBody>
                    <a:bodyPr/>
                    <a:lstStyle/>
                    <a:p>
                      <a:pPr marL="0" marR="0" algn="just">
                        <a:lnSpc>
                          <a:spcPct val="200000"/>
                        </a:lnSpc>
                        <a:spcBef>
                          <a:spcPts val="0"/>
                        </a:spcBef>
                        <a:spcAft>
                          <a:spcPts val="0"/>
                        </a:spcAft>
                      </a:pPr>
                      <a:r>
                        <a:rPr lang="en-IN" sz="1100" dirty="0">
                          <a:latin typeface="Arial"/>
                          <a:ea typeface="Calibri"/>
                          <a:cs typeface="Times New Roman"/>
                        </a:rPr>
                        <a:t>Qualification</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VARCHAR</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20</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IN" sz="1100" dirty="0">
                        <a:latin typeface="Arial"/>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Qualification of employee</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9376">
                <a:tc>
                  <a:txBody>
                    <a:bodyPr/>
                    <a:lstStyle/>
                    <a:p>
                      <a:pPr marL="0" marR="0" algn="just">
                        <a:lnSpc>
                          <a:spcPct val="200000"/>
                        </a:lnSpc>
                        <a:spcBef>
                          <a:spcPts val="0"/>
                        </a:spcBef>
                        <a:spcAft>
                          <a:spcPts val="0"/>
                        </a:spcAft>
                      </a:pPr>
                      <a:r>
                        <a:rPr lang="en-IN" sz="1100" dirty="0">
                          <a:latin typeface="Arial"/>
                          <a:ea typeface="Calibri"/>
                          <a:cs typeface="Times New Roman"/>
                        </a:rPr>
                        <a:t>Joining_date</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Joining date of employee</a:t>
                      </a: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9376">
                <a:tc gridSpan="5">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1750" marR="3175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1750" marR="31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slow">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0628562"/>
              </p:ext>
            </p:extLst>
          </p:nvPr>
        </p:nvGraphicFramePr>
        <p:xfrm>
          <a:off x="457199" y="533403"/>
          <a:ext cx="8305800" cy="6271464"/>
        </p:xfrm>
        <a:graphic>
          <a:graphicData uri="http://schemas.openxmlformats.org/drawingml/2006/table">
            <a:tbl>
              <a:tblPr/>
              <a:tblGrid>
                <a:gridCol w="2070080"/>
                <a:gridCol w="1554298"/>
                <a:gridCol w="1500248"/>
                <a:gridCol w="1563563"/>
                <a:gridCol w="1617611"/>
              </a:tblGrid>
              <a:tr h="621207">
                <a:tc>
                  <a:txBody>
                    <a:bodyPr/>
                    <a:lstStyle/>
                    <a:p>
                      <a:pPr marL="0" marR="0" algn="just">
                        <a:lnSpc>
                          <a:spcPct val="200000"/>
                        </a:lnSpc>
                        <a:spcBef>
                          <a:spcPts val="0"/>
                        </a:spcBef>
                        <a:spcAft>
                          <a:spcPts val="0"/>
                        </a:spcAft>
                      </a:pPr>
                      <a:r>
                        <a:rPr lang="en-IN" sz="1100" dirty="0">
                          <a:latin typeface="Arial"/>
                          <a:ea typeface="Calibri"/>
                          <a:cs typeface="Times New Roman"/>
                        </a:rPr>
                        <a:t>Registration_date</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Registration date of company</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0604">
                <a:tc>
                  <a:txBody>
                    <a:bodyPr/>
                    <a:lstStyle/>
                    <a:p>
                      <a:pPr marL="0" marR="0" algn="just">
                        <a:lnSpc>
                          <a:spcPct val="200000"/>
                        </a:lnSpc>
                        <a:spcBef>
                          <a:spcPts val="0"/>
                        </a:spcBef>
                        <a:spcAft>
                          <a:spcPts val="0"/>
                        </a:spcAft>
                      </a:pPr>
                      <a:r>
                        <a:rPr lang="en-IN" sz="1100" dirty="0">
                          <a:latin typeface="Arial"/>
                          <a:ea typeface="Calibri"/>
                          <a:cs typeface="Times New Roman"/>
                        </a:rPr>
                        <a:t>Department_id</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INT</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FOREIGN KEY</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ID of department</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0604">
                <a:tc>
                  <a:txBody>
                    <a:bodyPr/>
                    <a:lstStyle/>
                    <a:p>
                      <a:pPr marL="0" marR="0" algn="just">
                        <a:lnSpc>
                          <a:spcPct val="200000"/>
                        </a:lnSpc>
                        <a:spcBef>
                          <a:spcPts val="0"/>
                        </a:spcBef>
                        <a:spcAft>
                          <a:spcPts val="0"/>
                        </a:spcAft>
                      </a:pPr>
                      <a:r>
                        <a:rPr lang="en-US" sz="1100" dirty="0" err="1" smtClean="0">
                          <a:latin typeface="Arial"/>
                          <a:ea typeface="Calibri"/>
                          <a:cs typeface="Times New Roman"/>
                        </a:rPr>
                        <a:t>Bracnh_id</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INT</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FOREIGN KEY</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ID of company</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0604">
                <a:tc>
                  <a:txBody>
                    <a:bodyPr/>
                    <a:lstStyle/>
                    <a:p>
                      <a:pPr marL="0" marR="0" algn="just">
                        <a:lnSpc>
                          <a:spcPct val="200000"/>
                        </a:lnSpc>
                        <a:spcBef>
                          <a:spcPts val="0"/>
                        </a:spcBef>
                        <a:spcAft>
                          <a:spcPts val="0"/>
                        </a:spcAft>
                      </a:pPr>
                      <a:r>
                        <a:rPr lang="en-IN" sz="1100" dirty="0">
                          <a:latin typeface="Arial"/>
                          <a:ea typeface="Calibri"/>
                          <a:cs typeface="Times New Roman"/>
                        </a:rPr>
                        <a:t>Designation_id</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INT</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FOREIGN KEY</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ID of designation</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0604">
                <a:tc>
                  <a:txBody>
                    <a:bodyPr/>
                    <a:lstStyle/>
                    <a:p>
                      <a:pPr marL="0" marR="0" algn="just">
                        <a:lnSpc>
                          <a:spcPct val="200000"/>
                        </a:lnSpc>
                        <a:spcBef>
                          <a:spcPts val="0"/>
                        </a:spcBef>
                        <a:spcAft>
                          <a:spcPts val="0"/>
                        </a:spcAft>
                      </a:pPr>
                      <a:r>
                        <a:rPr lang="en-IN" sz="1100" dirty="0">
                          <a:latin typeface="Arial"/>
                          <a:ea typeface="Calibri"/>
                          <a:cs typeface="Times New Roman"/>
                        </a:rPr>
                        <a:t>Shift_id</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INT</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FOREIGN KEY</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ID of shift</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87440">
                <a:tc>
                  <a:txBody>
                    <a:bodyPr/>
                    <a:lstStyle/>
                    <a:p>
                      <a:pPr marL="0" marR="0" algn="just">
                        <a:lnSpc>
                          <a:spcPct val="200000"/>
                        </a:lnSpc>
                        <a:spcBef>
                          <a:spcPts val="0"/>
                        </a:spcBef>
                        <a:spcAft>
                          <a:spcPts val="0"/>
                        </a:spcAft>
                      </a:pPr>
                      <a:r>
                        <a:rPr lang="en-IN" sz="1100" dirty="0">
                          <a:latin typeface="Arial"/>
                          <a:ea typeface="Calibri"/>
                          <a:cs typeface="Times New Roman"/>
                        </a:rPr>
                        <a:t>Password</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VARCHAR</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20</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Password to be entered while logging</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1626">
                <a:tc>
                  <a:txBody>
                    <a:bodyPr/>
                    <a:lstStyle/>
                    <a:p>
                      <a:pPr marL="0" marR="0" algn="just">
                        <a:lnSpc>
                          <a:spcPct val="200000"/>
                        </a:lnSpc>
                        <a:spcBef>
                          <a:spcPts val="0"/>
                        </a:spcBef>
                        <a:spcAft>
                          <a:spcPts val="0"/>
                        </a:spcAft>
                      </a:pPr>
                      <a:r>
                        <a:rPr lang="en-IN" sz="1100" dirty="0">
                          <a:latin typeface="Arial"/>
                          <a:ea typeface="Calibri"/>
                          <a:cs typeface="Times New Roman"/>
                        </a:rPr>
                        <a:t>Bank_account_number</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smtClean="0">
                          <a:latin typeface="Arial"/>
                          <a:ea typeface="Calibri"/>
                          <a:cs typeface="Times New Roman"/>
                        </a:rPr>
                        <a:t>BIGINT</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smtClean="0">
                          <a:latin typeface="Arial"/>
                          <a:ea typeface="Calibri"/>
                          <a:cs typeface="Times New Roman"/>
                        </a:rPr>
                        <a:t>16</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UNIQUE KEY</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Bank account number</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0604">
                <a:tc>
                  <a:txBody>
                    <a:bodyPr/>
                    <a:lstStyle/>
                    <a:p>
                      <a:pPr marL="0" marR="0" algn="just">
                        <a:lnSpc>
                          <a:spcPct val="200000"/>
                        </a:lnSpc>
                        <a:spcBef>
                          <a:spcPts val="0"/>
                        </a:spcBef>
                        <a:spcAft>
                          <a:spcPts val="0"/>
                        </a:spcAft>
                      </a:pPr>
                      <a:r>
                        <a:rPr lang="en-IN" sz="1100" dirty="0">
                          <a:latin typeface="Arial"/>
                          <a:ea typeface="Calibri"/>
                          <a:cs typeface="Times New Roman"/>
                        </a:rPr>
                        <a:t>PAN_number</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VARCHAR</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10</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UNIQUE KEY</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PAN number</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1626">
                <a:tc>
                  <a:txBody>
                    <a:bodyPr/>
                    <a:lstStyle/>
                    <a:p>
                      <a:pPr marL="0" marR="0" algn="just">
                        <a:lnSpc>
                          <a:spcPct val="200000"/>
                        </a:lnSpc>
                        <a:spcBef>
                          <a:spcPts val="0"/>
                        </a:spcBef>
                        <a:spcAft>
                          <a:spcPts val="0"/>
                        </a:spcAft>
                      </a:pPr>
                      <a:r>
                        <a:rPr lang="en-IN" sz="1100" dirty="0">
                          <a:latin typeface="Arial"/>
                          <a:ea typeface="Calibri"/>
                          <a:cs typeface="Times New Roman"/>
                        </a:rPr>
                        <a:t>Created_date</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Created date of entry</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1626">
                <a:tc>
                  <a:txBody>
                    <a:bodyPr/>
                    <a:lstStyle/>
                    <a:p>
                      <a:pPr marL="0" marR="0" algn="just">
                        <a:lnSpc>
                          <a:spcPct val="200000"/>
                        </a:lnSpc>
                        <a:spcBef>
                          <a:spcPts val="0"/>
                        </a:spcBef>
                        <a:spcAft>
                          <a:spcPts val="0"/>
                        </a:spcAft>
                      </a:pPr>
                      <a:r>
                        <a:rPr lang="en-IN" sz="1100" dirty="0">
                          <a:latin typeface="Arial"/>
                          <a:ea typeface="Calibri"/>
                          <a:cs typeface="Times New Roman"/>
                        </a:rPr>
                        <a:t>Modified_date</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Modified date of entry</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1626">
                <a:tc>
                  <a:txBody>
                    <a:bodyPr/>
                    <a:lstStyle/>
                    <a:p>
                      <a:pPr marL="0" marR="0" algn="just">
                        <a:lnSpc>
                          <a:spcPct val="200000"/>
                        </a:lnSpc>
                        <a:spcBef>
                          <a:spcPts val="0"/>
                        </a:spcBef>
                        <a:spcAft>
                          <a:spcPts val="0"/>
                        </a:spcAft>
                      </a:pPr>
                      <a:r>
                        <a:rPr lang="en-IN" sz="1100" dirty="0">
                          <a:latin typeface="Arial"/>
                          <a:ea typeface="Calibri"/>
                          <a:cs typeface="Times New Roman"/>
                        </a:rPr>
                        <a:t>Status</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smtClean="0">
                          <a:latin typeface="Arial"/>
                          <a:ea typeface="Calibri"/>
                          <a:cs typeface="Times New Roman"/>
                        </a:rPr>
                        <a:t>INT</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a:latin typeface="Arial"/>
                          <a:ea typeface="Calibri"/>
                          <a:cs typeface="Times New Roman"/>
                        </a:rPr>
                        <a:t>1</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Either active or inactive</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1626">
                <a:tc>
                  <a:txBody>
                    <a:bodyPr/>
                    <a:lstStyle/>
                    <a:p>
                      <a:pPr marL="0" marR="0" algn="just">
                        <a:lnSpc>
                          <a:spcPct val="200000"/>
                        </a:lnSpc>
                        <a:spcBef>
                          <a:spcPts val="0"/>
                        </a:spcBef>
                        <a:spcAft>
                          <a:spcPts val="0"/>
                        </a:spcAft>
                      </a:pPr>
                      <a:r>
                        <a:rPr lang="en-IN" sz="1100" dirty="0">
                          <a:latin typeface="Arial"/>
                          <a:ea typeface="Calibri"/>
                          <a:cs typeface="Times New Roman"/>
                        </a:rPr>
                        <a:t>Confirm_password</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VARCHAR</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20</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Confirmation for password.</a:t>
                      </a:r>
                      <a:endParaRPr lang="en-US" sz="1100" dirty="0">
                        <a:latin typeface="Calibri"/>
                        <a:ea typeface="Calibri"/>
                        <a:cs typeface="Times New Roman"/>
                      </a:endParaRPr>
                    </a:p>
                  </a:txBody>
                  <a:tcPr marL="38100" marR="381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4"/>
          <p:cNvSpPr/>
          <p:nvPr/>
        </p:nvSpPr>
        <p:spPr>
          <a:xfrm>
            <a:off x="3200400" y="0"/>
            <a:ext cx="2509020" cy="461665"/>
          </a:xfrm>
          <a:prstGeom prst="rect">
            <a:avLst/>
          </a:prstGeom>
        </p:spPr>
        <p:txBody>
          <a:bodyPr wrap="none">
            <a:spAutoFit/>
          </a:bodyPr>
          <a:lstStyle/>
          <a:p>
            <a:pPr lvl="0" algn="just" fontAlgn="base">
              <a:spcBef>
                <a:spcPct val="0"/>
              </a:spcBef>
              <a:spcAft>
                <a:spcPct val="0"/>
              </a:spcAft>
            </a:pPr>
            <a:r>
              <a:rPr lang="en-US" sz="2400" b="1" u="sng" dirty="0" smtClean="0">
                <a:latin typeface="Arial" pitchFamily="34" charset="0"/>
                <a:ea typeface="Calibri" pitchFamily="34" charset="0"/>
                <a:cs typeface="Arial" pitchFamily="34" charset="0"/>
              </a:rPr>
              <a:t>Employee Cont.</a:t>
            </a:r>
            <a:endParaRPr lang="en-US" sz="2400" dirty="0" smtClean="0">
              <a:latin typeface="Arial" pitchFamily="34" charset="0"/>
              <a:cs typeface="Arial" pitchFamily="34" charset="0"/>
            </a:endParaRPr>
          </a:p>
        </p:txBody>
      </p:sp>
    </p:spTree>
  </p:cSld>
  <p:clrMapOvr>
    <a:masterClrMapping/>
  </p:clrMapOvr>
  <p:transition spd="slow">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152400"/>
            <a:ext cx="3886200" cy="914400"/>
          </a:xfrm>
        </p:spPr>
        <p:txBody>
          <a:bodyPr>
            <a:normAutofit/>
          </a:bodyPr>
          <a:lstStyle/>
          <a:p>
            <a:r>
              <a:rPr lang="en-US" sz="2400" u="sng" dirty="0">
                <a:solidFill>
                  <a:schemeClr val="tx1"/>
                </a:solidFill>
                <a:effectLst/>
                <a:latin typeface="Arial" pitchFamily="34" charset="0"/>
                <a:cs typeface="Arial" pitchFamily="34" charset="0"/>
              </a:rPr>
              <a:t>Employee Cont.</a:t>
            </a:r>
            <a:endParaRPr lang="en-IN" sz="2400" dirty="0">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691464732"/>
              </p:ext>
            </p:extLst>
          </p:nvPr>
        </p:nvGraphicFramePr>
        <p:xfrm>
          <a:off x="533400" y="1066800"/>
          <a:ext cx="8229598" cy="4739640"/>
        </p:xfrm>
        <a:graphic>
          <a:graphicData uri="http://schemas.openxmlformats.org/drawingml/2006/table">
            <a:tbl>
              <a:tblPr firstRow="1" bandRow="1">
                <a:tableStyleId>{5940675A-B579-460E-94D1-54222C63F5DA}</a:tableStyleId>
              </a:tblPr>
              <a:tblGrid>
                <a:gridCol w="1645920"/>
                <a:gridCol w="1686638"/>
                <a:gridCol w="1605200"/>
                <a:gridCol w="1645920"/>
                <a:gridCol w="1645920"/>
              </a:tblGrid>
              <a:tr h="624840">
                <a:tc>
                  <a:txBody>
                    <a:bodyPr/>
                    <a:lstStyle/>
                    <a:p>
                      <a:r>
                        <a:rPr lang="en-US" sz="1600" dirty="0" smtClean="0">
                          <a:latin typeface="Arial" pitchFamily="34" charset="0"/>
                          <a:cs typeface="Arial" pitchFamily="34" charset="0"/>
                        </a:rPr>
                        <a:t>Roles</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INT</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1</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NOT NULL</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Role of employee whether he/she is admin ,manager , or other.</a:t>
                      </a:r>
                      <a:endParaRPr lang="en-IN" sz="1600" dirty="0">
                        <a:latin typeface="Arial" pitchFamily="34" charset="0"/>
                        <a:cs typeface="Arial" pitchFamily="34" charset="0"/>
                      </a:endParaRPr>
                    </a:p>
                  </a:txBody>
                  <a:tcPr/>
                </a:tc>
              </a:tr>
              <a:tr h="624840">
                <a:tc>
                  <a:txBody>
                    <a:bodyPr/>
                    <a:lstStyle/>
                    <a:p>
                      <a:r>
                        <a:rPr lang="en-US" sz="1600" dirty="0" smtClean="0">
                          <a:latin typeface="Arial" pitchFamily="34" charset="0"/>
                          <a:cs typeface="Arial" pitchFamily="34" charset="0"/>
                        </a:rPr>
                        <a:t>city</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CHAR </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15</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NOT NULL</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City name of employee.</a:t>
                      </a:r>
                      <a:endParaRPr lang="en-IN" sz="1600" dirty="0">
                        <a:latin typeface="Arial" pitchFamily="34" charset="0"/>
                        <a:cs typeface="Arial" pitchFamily="34" charset="0"/>
                      </a:endParaRPr>
                    </a:p>
                  </a:txBody>
                  <a:tcPr/>
                </a:tc>
              </a:tr>
              <a:tr h="624840">
                <a:tc>
                  <a:txBody>
                    <a:bodyPr/>
                    <a:lstStyle/>
                    <a:p>
                      <a:r>
                        <a:rPr lang="en-US" sz="1600" dirty="0" err="1" smtClean="0">
                          <a:latin typeface="Arial" pitchFamily="34" charset="0"/>
                          <a:cs typeface="Arial" pitchFamily="34" charset="0"/>
                        </a:rPr>
                        <a:t>img</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LONGTEXT</a:t>
                      </a:r>
                      <a:endParaRPr lang="en-IN" sz="1600" dirty="0">
                        <a:latin typeface="Arial" pitchFamily="34" charset="0"/>
                        <a:cs typeface="Arial" pitchFamily="34" charset="0"/>
                      </a:endParaRPr>
                    </a:p>
                  </a:txBody>
                  <a:tcPr/>
                </a:tc>
                <a:tc>
                  <a:txBody>
                    <a:bodyPr/>
                    <a:lstStyle/>
                    <a:p>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NULL</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Path of image will be stored.</a:t>
                      </a:r>
                      <a:endParaRPr lang="en-IN" sz="1600" dirty="0">
                        <a:latin typeface="Arial" pitchFamily="34" charset="0"/>
                        <a:cs typeface="Arial" pitchFamily="34" charset="0"/>
                      </a:endParaRPr>
                    </a:p>
                  </a:txBody>
                  <a:tcPr/>
                </a:tc>
              </a:tr>
              <a:tr h="624840">
                <a:tc>
                  <a:txBody>
                    <a:bodyPr/>
                    <a:lstStyle/>
                    <a:p>
                      <a:r>
                        <a:rPr lang="en-US" sz="1600" dirty="0" err="1" smtClean="0">
                          <a:latin typeface="Arial" pitchFamily="34" charset="0"/>
                          <a:cs typeface="Arial" pitchFamily="34" charset="0"/>
                        </a:rPr>
                        <a:t>Basic_salary</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FLOAT</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10,3</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NOT NULL</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Basic salary of employee.</a:t>
                      </a:r>
                      <a:endParaRPr lang="en-IN" sz="1600" dirty="0">
                        <a:latin typeface="Arial" pitchFamily="34" charset="0"/>
                        <a:cs typeface="Arial" pitchFamily="34" charset="0"/>
                      </a:endParaRPr>
                    </a:p>
                  </a:txBody>
                  <a:tcPr/>
                </a:tc>
              </a:tr>
              <a:tr h="624840">
                <a:tc>
                  <a:txBody>
                    <a:bodyPr/>
                    <a:lstStyle/>
                    <a:p>
                      <a:r>
                        <a:rPr lang="en-US" sz="1600" dirty="0" smtClean="0">
                          <a:latin typeface="Arial" pitchFamily="34" charset="0"/>
                          <a:cs typeface="Arial" pitchFamily="34" charset="0"/>
                        </a:rPr>
                        <a:t>PT</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FLOAT</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8,3</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NOT NULL</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Predefined amount of professional tax will be deducted from salary.</a:t>
                      </a:r>
                      <a:endParaRPr lang="en-IN" sz="1600" dirty="0">
                        <a:latin typeface="Arial" pitchFamily="34" charset="0"/>
                        <a:cs typeface="Arial" pitchFamily="34" charset="0"/>
                      </a:endParaRPr>
                    </a:p>
                  </a:txBody>
                  <a:tcPr/>
                </a:tc>
              </a:tr>
            </a:tbl>
          </a:graphicData>
        </a:graphic>
      </p:graphicFrame>
    </p:spTree>
    <p:extLst>
      <p:ext uri="{BB962C8B-B14F-4D97-AF65-F5344CB8AC3E}">
        <p14:creationId xmlns:p14="http://schemas.microsoft.com/office/powerpoint/2010/main" val="3544984261"/>
      </p:ext>
    </p:extLst>
  </p:cSld>
  <p:clrMapOvr>
    <a:masterClrMapping/>
  </p:clrMapOvr>
  <p:transition spd="slow">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48946129"/>
              </p:ext>
            </p:extLst>
          </p:nvPr>
        </p:nvGraphicFramePr>
        <p:xfrm>
          <a:off x="457201" y="533402"/>
          <a:ext cx="8305800" cy="6019799"/>
        </p:xfrm>
        <a:graphic>
          <a:graphicData uri="http://schemas.openxmlformats.org/drawingml/2006/table">
            <a:tbl>
              <a:tblPr/>
              <a:tblGrid>
                <a:gridCol w="2514034"/>
                <a:gridCol w="1268533"/>
                <a:gridCol w="1213257"/>
                <a:gridCol w="1438039"/>
                <a:gridCol w="1871937"/>
              </a:tblGrid>
              <a:tr h="554973">
                <a:tc>
                  <a:txBody>
                    <a:bodyPr/>
                    <a:lstStyle/>
                    <a:p>
                      <a:pPr marL="0" marR="0" algn="just">
                        <a:lnSpc>
                          <a:spcPct val="200000"/>
                        </a:lnSpc>
                        <a:spcBef>
                          <a:spcPts val="0"/>
                        </a:spcBef>
                        <a:spcAft>
                          <a:spcPts val="0"/>
                        </a:spcAft>
                      </a:pPr>
                      <a:r>
                        <a:rPr lang="en-IN" sz="1100" b="1" dirty="0">
                          <a:latin typeface="Arial"/>
                          <a:ea typeface="Calibri"/>
                          <a:cs typeface="Times New Roman"/>
                        </a:rPr>
                        <a:t>Field Name</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Data type</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Size</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Constrain</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Description</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r>
              <a:tr h="853858">
                <a:tc>
                  <a:txBody>
                    <a:bodyPr/>
                    <a:lstStyle/>
                    <a:p>
                      <a:pPr marL="0" marR="0" algn="just">
                        <a:lnSpc>
                          <a:spcPct val="200000"/>
                        </a:lnSpc>
                        <a:spcBef>
                          <a:spcPts val="0"/>
                        </a:spcBef>
                        <a:spcAft>
                          <a:spcPts val="0"/>
                        </a:spcAft>
                      </a:pPr>
                      <a:r>
                        <a:rPr lang="en-IN" sz="1100" dirty="0">
                          <a:latin typeface="Arial"/>
                          <a:ea typeface="Calibri"/>
                          <a:cs typeface="Times New Roman"/>
                        </a:rPr>
                        <a:t>Employee_attendance_id</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INT</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PRIMARY KEY</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ID of employee attendance</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52742">
                <a:tc>
                  <a:txBody>
                    <a:bodyPr/>
                    <a:lstStyle/>
                    <a:p>
                      <a:pPr marL="0" marR="0" algn="just">
                        <a:lnSpc>
                          <a:spcPct val="200000"/>
                        </a:lnSpc>
                        <a:spcBef>
                          <a:spcPts val="0"/>
                        </a:spcBef>
                        <a:spcAft>
                          <a:spcPts val="0"/>
                        </a:spcAft>
                      </a:pPr>
                      <a:r>
                        <a:rPr lang="en-US" sz="1100" dirty="0" err="1" smtClean="0">
                          <a:latin typeface="Arial"/>
                          <a:ea typeface="Calibri"/>
                          <a:cs typeface="Times New Roman"/>
                        </a:rPr>
                        <a:t>Employee_id</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smtClean="0">
                          <a:latin typeface="Arial"/>
                          <a:ea typeface="Calibri"/>
                          <a:cs typeface="Times New Roman"/>
                        </a:rPr>
                        <a:t>INT</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smtClean="0">
                          <a:latin typeface="Arial"/>
                          <a:ea typeface="Calibri"/>
                          <a:cs typeface="Times New Roman"/>
                        </a:rPr>
                        <a:t>5</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smtClean="0">
                          <a:latin typeface="Arial"/>
                          <a:ea typeface="Calibri"/>
                          <a:cs typeface="Times New Roman"/>
                        </a:rPr>
                        <a:t>ID of </a:t>
                      </a:r>
                      <a:r>
                        <a:rPr lang="en-IN" sz="1100" dirty="0">
                          <a:latin typeface="Arial"/>
                          <a:ea typeface="Calibri"/>
                          <a:cs typeface="Times New Roman"/>
                        </a:rPr>
                        <a:t>employee</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52742">
                <a:tc>
                  <a:txBody>
                    <a:bodyPr/>
                    <a:lstStyle/>
                    <a:p>
                      <a:pPr marL="0" marR="0" algn="just">
                        <a:lnSpc>
                          <a:spcPct val="200000"/>
                        </a:lnSpc>
                        <a:spcBef>
                          <a:spcPts val="0"/>
                        </a:spcBef>
                        <a:spcAft>
                          <a:spcPts val="0"/>
                        </a:spcAft>
                      </a:pPr>
                      <a:r>
                        <a:rPr lang="en-US" sz="1100" dirty="0" err="1" smtClean="0">
                          <a:latin typeface="Calibri"/>
                          <a:ea typeface="Calibri"/>
                          <a:cs typeface="Times New Roman"/>
                        </a:rPr>
                        <a:t>Bio_date</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smtClean="0">
                          <a:latin typeface="Calibri"/>
                          <a:ea typeface="Calibri"/>
                          <a:cs typeface="Times New Roman"/>
                        </a:rPr>
                        <a:t>INT</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smtClean="0">
                          <a:latin typeface="Calibri"/>
                          <a:ea typeface="Calibri"/>
                          <a:cs typeface="Times New Roman"/>
                        </a:rPr>
                        <a:t>2</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smtClean="0">
                          <a:latin typeface="Calibri"/>
                          <a:ea typeface="Calibri"/>
                          <a:cs typeface="Times New Roman"/>
                        </a:rPr>
                        <a:t>NOT NULL</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smtClean="0">
                          <a:latin typeface="Calibri"/>
                          <a:ea typeface="Calibri"/>
                          <a:cs typeface="Times New Roman"/>
                        </a:rPr>
                        <a:t>Date from 1 to 30</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52742">
                <a:tc>
                  <a:txBody>
                    <a:bodyPr/>
                    <a:lstStyle/>
                    <a:p>
                      <a:pPr marL="0" marR="0" algn="just">
                        <a:lnSpc>
                          <a:spcPct val="200000"/>
                        </a:lnSpc>
                        <a:spcBef>
                          <a:spcPts val="0"/>
                        </a:spcBef>
                        <a:spcAft>
                          <a:spcPts val="0"/>
                        </a:spcAft>
                      </a:pPr>
                      <a:r>
                        <a:rPr lang="en-IN" sz="1100" dirty="0">
                          <a:latin typeface="Arial"/>
                          <a:ea typeface="Calibri"/>
                          <a:cs typeface="Times New Roman"/>
                        </a:rPr>
                        <a:t>Checkin_time</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TIME</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3</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Time at which employee checks in</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52742">
                <a:tc>
                  <a:txBody>
                    <a:bodyPr/>
                    <a:lstStyle/>
                    <a:p>
                      <a:pPr marL="0" marR="0" algn="just">
                        <a:lnSpc>
                          <a:spcPct val="200000"/>
                        </a:lnSpc>
                        <a:spcBef>
                          <a:spcPts val="0"/>
                        </a:spcBef>
                        <a:spcAft>
                          <a:spcPts val="0"/>
                        </a:spcAft>
                      </a:pPr>
                      <a:r>
                        <a:rPr lang="en-IN" sz="1100" dirty="0">
                          <a:latin typeface="Arial"/>
                          <a:ea typeface="Calibri"/>
                          <a:cs typeface="Times New Roman"/>
                        </a:rPr>
                        <a:t>Checkout_time</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TIME</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3</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Time at which employee checks out</a:t>
                      </a:r>
                      <a:endParaRPr lang="en-US" sz="1100" dirty="0">
                        <a:latin typeface="Calibri"/>
                        <a:ea typeface="Calibri"/>
                        <a:cs typeface="Times New Roman"/>
                      </a:endParaRPr>
                    </a:p>
                  </a:txBody>
                  <a:tcPr marL="47625" marR="476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5297" name="Rectangle 1"/>
          <p:cNvSpPr>
            <a:spLocks noChangeArrowheads="1"/>
          </p:cNvSpPr>
          <p:nvPr/>
        </p:nvSpPr>
        <p:spPr bwMode="auto">
          <a:xfrm>
            <a:off x="2667000" y="0"/>
            <a:ext cx="358140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dirty="0" smtClean="0">
                <a:ln>
                  <a:noFill/>
                </a:ln>
                <a:solidFill>
                  <a:schemeClr val="tx1"/>
                </a:solidFill>
                <a:effectLst/>
                <a:latin typeface="Arial" pitchFamily="34" charset="0"/>
                <a:ea typeface="Calibri" pitchFamily="34" charset="0"/>
                <a:cs typeface="Arial" pitchFamily="34" charset="0"/>
              </a:rPr>
              <a:t>Employee Attendance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spd="slow">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49728352"/>
              </p:ext>
            </p:extLst>
          </p:nvPr>
        </p:nvGraphicFramePr>
        <p:xfrm>
          <a:off x="381000" y="457204"/>
          <a:ext cx="8381999" cy="6207650"/>
        </p:xfrm>
        <a:graphic>
          <a:graphicData uri="http://schemas.openxmlformats.org/drawingml/2006/table">
            <a:tbl>
              <a:tblPr/>
              <a:tblGrid>
                <a:gridCol w="2837034"/>
                <a:gridCol w="1077663"/>
                <a:gridCol w="710044"/>
                <a:gridCol w="1046174"/>
                <a:gridCol w="2711084"/>
              </a:tblGrid>
              <a:tr h="520181">
                <a:tc>
                  <a:txBody>
                    <a:bodyPr/>
                    <a:lstStyle/>
                    <a:p>
                      <a:pPr marL="0" marR="0" algn="just">
                        <a:lnSpc>
                          <a:spcPct val="200000"/>
                        </a:lnSpc>
                        <a:spcBef>
                          <a:spcPts val="0"/>
                        </a:spcBef>
                        <a:spcAft>
                          <a:spcPts val="0"/>
                        </a:spcAft>
                      </a:pPr>
                      <a:r>
                        <a:rPr lang="en-IN" sz="1100" b="1" dirty="0">
                          <a:latin typeface="Arial"/>
                          <a:ea typeface="Calibri"/>
                          <a:cs typeface="Times New Roman"/>
                        </a:rPr>
                        <a:t>Field Name</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Data type</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Size</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Constrain</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Description</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r>
              <a:tr h="520181">
                <a:tc>
                  <a:txBody>
                    <a:bodyPr/>
                    <a:lstStyle/>
                    <a:p>
                      <a:pPr marL="0" marR="0" algn="just">
                        <a:lnSpc>
                          <a:spcPct val="200000"/>
                        </a:lnSpc>
                        <a:spcBef>
                          <a:spcPts val="0"/>
                        </a:spcBef>
                        <a:spcAft>
                          <a:spcPts val="0"/>
                        </a:spcAft>
                      </a:pPr>
                      <a:r>
                        <a:rPr lang="en-IN" sz="1100" dirty="0">
                          <a:latin typeface="Arial"/>
                          <a:ea typeface="Calibri"/>
                          <a:cs typeface="Times New Roman"/>
                        </a:rPr>
                        <a:t>Employeeleaves_id</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INT</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PRIMARY KEY</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ID of employee leaves</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0181">
                <a:tc>
                  <a:txBody>
                    <a:bodyPr/>
                    <a:lstStyle/>
                    <a:p>
                      <a:pPr marL="0" marR="0" algn="just">
                        <a:lnSpc>
                          <a:spcPct val="200000"/>
                        </a:lnSpc>
                        <a:spcBef>
                          <a:spcPts val="0"/>
                        </a:spcBef>
                        <a:spcAft>
                          <a:spcPts val="0"/>
                        </a:spcAft>
                      </a:pPr>
                      <a:r>
                        <a:rPr lang="en-IN" sz="1100" dirty="0">
                          <a:latin typeface="Arial"/>
                          <a:ea typeface="Calibri"/>
                          <a:cs typeface="Times New Roman"/>
                        </a:rPr>
                        <a:t>Leaveday_type</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CHAR</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12</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UNIQUE KEY</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Full Day / First Half / Second Half</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0181">
                <a:tc>
                  <a:txBody>
                    <a:bodyPr/>
                    <a:lstStyle/>
                    <a:p>
                      <a:pPr marL="0" marR="0" algn="just">
                        <a:lnSpc>
                          <a:spcPct val="200000"/>
                        </a:lnSpc>
                        <a:spcBef>
                          <a:spcPts val="0"/>
                        </a:spcBef>
                        <a:spcAft>
                          <a:spcPts val="0"/>
                        </a:spcAft>
                      </a:pPr>
                      <a:r>
                        <a:rPr lang="en-IN" sz="1100" dirty="0">
                          <a:latin typeface="Arial"/>
                          <a:ea typeface="Calibri"/>
                          <a:cs typeface="Times New Roman"/>
                        </a:rPr>
                        <a:t>Leave_type</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CHAR</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2</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(Sick Leave(SL)/Casual Leave(CL))</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0181">
                <a:tc>
                  <a:txBody>
                    <a:bodyPr/>
                    <a:lstStyle/>
                    <a:p>
                      <a:pPr marL="0" marR="0" algn="just">
                        <a:lnSpc>
                          <a:spcPct val="200000"/>
                        </a:lnSpc>
                        <a:spcBef>
                          <a:spcPts val="0"/>
                        </a:spcBef>
                        <a:spcAft>
                          <a:spcPts val="0"/>
                        </a:spcAft>
                      </a:pPr>
                      <a:r>
                        <a:rPr lang="en-IN" sz="1100" dirty="0">
                          <a:latin typeface="Arial"/>
                          <a:ea typeface="Calibri"/>
                          <a:cs typeface="Times New Roman"/>
                        </a:rPr>
                        <a:t>Leave_from_date</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 from which leave is taken</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0181">
                <a:tc>
                  <a:txBody>
                    <a:bodyPr/>
                    <a:lstStyle/>
                    <a:p>
                      <a:pPr marL="0" marR="0" algn="just">
                        <a:lnSpc>
                          <a:spcPct val="200000"/>
                        </a:lnSpc>
                        <a:spcBef>
                          <a:spcPts val="0"/>
                        </a:spcBef>
                        <a:spcAft>
                          <a:spcPts val="0"/>
                        </a:spcAft>
                      </a:pPr>
                      <a:r>
                        <a:rPr lang="en-IN" sz="1100" dirty="0">
                          <a:latin typeface="Arial"/>
                          <a:ea typeface="Calibri"/>
                          <a:cs typeface="Times New Roman"/>
                        </a:rPr>
                        <a:t>Leave_to_date</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Till which date leave is to be taken</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0181">
                <a:tc>
                  <a:txBody>
                    <a:bodyPr/>
                    <a:lstStyle/>
                    <a:p>
                      <a:pPr marL="0" marR="0" algn="just">
                        <a:lnSpc>
                          <a:spcPct val="200000"/>
                        </a:lnSpc>
                        <a:spcBef>
                          <a:spcPts val="0"/>
                        </a:spcBef>
                        <a:spcAft>
                          <a:spcPts val="0"/>
                        </a:spcAft>
                      </a:pPr>
                      <a:r>
                        <a:rPr lang="en-IN" sz="1100" dirty="0">
                          <a:latin typeface="Arial"/>
                          <a:ea typeface="Calibri"/>
                          <a:cs typeface="Times New Roman"/>
                        </a:rPr>
                        <a:t>Employee_id</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INT</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FOREIGN KEY</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ID of employee</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1850">
                <a:tc>
                  <a:txBody>
                    <a:bodyPr/>
                    <a:lstStyle/>
                    <a:p>
                      <a:pPr marL="0" marR="0" algn="just">
                        <a:lnSpc>
                          <a:spcPct val="200000"/>
                        </a:lnSpc>
                        <a:spcBef>
                          <a:spcPts val="0"/>
                        </a:spcBef>
                        <a:spcAft>
                          <a:spcPts val="0"/>
                        </a:spcAft>
                      </a:pPr>
                      <a:r>
                        <a:rPr lang="en-IN" sz="1100" dirty="0">
                          <a:latin typeface="Arial"/>
                          <a:ea typeface="Calibri"/>
                          <a:cs typeface="Times New Roman"/>
                        </a:rPr>
                        <a:t>Action_taken_by_id</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INT</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UNIQUE KEY</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ID of the person who takes action for leaves</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2335">
                <a:tc>
                  <a:txBody>
                    <a:bodyPr/>
                    <a:lstStyle/>
                    <a:p>
                      <a:pPr marL="0" marR="0" algn="just">
                        <a:lnSpc>
                          <a:spcPct val="200000"/>
                        </a:lnSpc>
                        <a:spcBef>
                          <a:spcPts val="0"/>
                        </a:spcBef>
                        <a:spcAft>
                          <a:spcPts val="0"/>
                        </a:spcAft>
                      </a:pPr>
                      <a:r>
                        <a:rPr lang="en-IN" sz="1100" dirty="0">
                          <a:latin typeface="Arial"/>
                          <a:ea typeface="Calibri"/>
                          <a:cs typeface="Times New Roman"/>
                        </a:rPr>
                        <a:t>Leave_reason_description</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VARCHAR</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50</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IN" sz="1100" dirty="0">
                        <a:latin typeface="Arial"/>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Reason for leave</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0181">
                <a:tc>
                  <a:txBody>
                    <a:bodyPr/>
                    <a:lstStyle/>
                    <a:p>
                      <a:pPr marL="0" marR="0" algn="just">
                        <a:lnSpc>
                          <a:spcPct val="200000"/>
                        </a:lnSpc>
                        <a:spcBef>
                          <a:spcPts val="0"/>
                        </a:spcBef>
                        <a:spcAft>
                          <a:spcPts val="0"/>
                        </a:spcAft>
                      </a:pPr>
                      <a:r>
                        <a:rPr lang="en-IN" sz="1100" dirty="0">
                          <a:latin typeface="Arial"/>
                          <a:ea typeface="Calibri"/>
                          <a:cs typeface="Times New Roman"/>
                        </a:rPr>
                        <a:t>Leave_reject_reason_description</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VARCHAR</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50</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IN" sz="1100" dirty="0">
                        <a:latin typeface="Arial"/>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Reason for rejecting the leave</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0181">
                <a:tc>
                  <a:txBody>
                    <a:bodyPr/>
                    <a:lstStyle/>
                    <a:p>
                      <a:pPr marL="0" marR="0" algn="just">
                        <a:lnSpc>
                          <a:spcPct val="200000"/>
                        </a:lnSpc>
                        <a:spcBef>
                          <a:spcPts val="0"/>
                        </a:spcBef>
                        <a:spcAft>
                          <a:spcPts val="0"/>
                        </a:spcAft>
                      </a:pPr>
                      <a:r>
                        <a:rPr lang="en-IN" sz="1100" dirty="0">
                          <a:latin typeface="Arial"/>
                          <a:ea typeface="Calibri"/>
                          <a:cs typeface="Times New Roman"/>
                        </a:rPr>
                        <a:t>Created_date</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3</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Created date of entry</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0181">
                <a:tc>
                  <a:txBody>
                    <a:bodyPr/>
                    <a:lstStyle/>
                    <a:p>
                      <a:pPr marL="0" marR="0" algn="just">
                        <a:lnSpc>
                          <a:spcPct val="200000"/>
                        </a:lnSpc>
                        <a:spcBef>
                          <a:spcPts val="0"/>
                        </a:spcBef>
                        <a:spcAft>
                          <a:spcPts val="0"/>
                        </a:spcAft>
                      </a:pPr>
                      <a:r>
                        <a:rPr lang="en-IN" sz="1100" dirty="0">
                          <a:latin typeface="Arial"/>
                          <a:ea typeface="Calibri"/>
                          <a:cs typeface="Times New Roman"/>
                        </a:rPr>
                        <a:t>Modified_date</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3</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1000"/>
                        </a:spcAft>
                      </a:pPr>
                      <a:r>
                        <a:rPr lang="en-IN" sz="1100" dirty="0">
                          <a:latin typeface="Arial"/>
                          <a:ea typeface="Calibri"/>
                          <a:cs typeface="Times New Roman"/>
                        </a:rPr>
                        <a:t>Modified date of entry</a:t>
                      </a:r>
                      <a:endParaRPr lang="en-US" sz="1100" dirty="0">
                        <a:latin typeface="Calibri"/>
                        <a:ea typeface="Calibri"/>
                        <a:cs typeface="Times New Roman"/>
                      </a:endParaRPr>
                    </a:p>
                  </a:txBody>
                  <a:tcPr marL="33130" marR="331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6321" name="Rectangle 1"/>
          <p:cNvSpPr>
            <a:spLocks noChangeArrowheads="1"/>
          </p:cNvSpPr>
          <p:nvPr/>
        </p:nvSpPr>
        <p:spPr bwMode="auto">
          <a:xfrm>
            <a:off x="2819400" y="0"/>
            <a:ext cx="2666114"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dirty="0" smtClean="0">
                <a:ln>
                  <a:noFill/>
                </a:ln>
                <a:solidFill>
                  <a:schemeClr val="tx1"/>
                </a:solidFill>
                <a:effectLst/>
                <a:latin typeface="Arial" pitchFamily="34" charset="0"/>
                <a:ea typeface="Calibri" pitchFamily="34" charset="0"/>
                <a:cs typeface="Arial" pitchFamily="34" charset="0"/>
              </a:rPr>
              <a:t>Employee leaves</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53301930"/>
              </p:ext>
            </p:extLst>
          </p:nvPr>
        </p:nvGraphicFramePr>
        <p:xfrm>
          <a:off x="533401" y="685799"/>
          <a:ext cx="8077199" cy="4926315"/>
        </p:xfrm>
        <a:graphic>
          <a:graphicData uri="http://schemas.openxmlformats.org/drawingml/2006/table">
            <a:tbl>
              <a:tblPr/>
              <a:tblGrid>
                <a:gridCol w="2001835"/>
                <a:gridCol w="1406694"/>
                <a:gridCol w="1307991"/>
                <a:gridCol w="1399384"/>
                <a:gridCol w="1961295"/>
              </a:tblGrid>
              <a:tr h="284802">
                <a:tc>
                  <a:txBody>
                    <a:bodyPr/>
                    <a:lstStyle/>
                    <a:p>
                      <a:pPr marL="0" marR="0" algn="just">
                        <a:lnSpc>
                          <a:spcPct val="200000"/>
                        </a:lnSpc>
                        <a:spcBef>
                          <a:spcPts val="0"/>
                        </a:spcBef>
                        <a:spcAft>
                          <a:spcPts val="0"/>
                        </a:spcAft>
                      </a:pPr>
                      <a:r>
                        <a:rPr lang="en-IN" sz="1100" b="1" dirty="0">
                          <a:latin typeface="Arial"/>
                          <a:ea typeface="Calibri"/>
                          <a:cs typeface="Times New Roman"/>
                        </a:rPr>
                        <a:t>Field Name</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Data type</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Size</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Constrain</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Description</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r>
              <a:tr h="284802">
                <a:tc>
                  <a:txBody>
                    <a:bodyPr/>
                    <a:lstStyle/>
                    <a:p>
                      <a:pPr marL="0" marR="0" algn="just">
                        <a:lnSpc>
                          <a:spcPct val="200000"/>
                        </a:lnSpc>
                        <a:spcBef>
                          <a:spcPts val="0"/>
                        </a:spcBef>
                        <a:spcAft>
                          <a:spcPts val="0"/>
                        </a:spcAft>
                      </a:pPr>
                      <a:r>
                        <a:rPr lang="en-IN" sz="1100" dirty="0">
                          <a:latin typeface="Arial"/>
                          <a:ea typeface="Calibri"/>
                          <a:cs typeface="Times New Roman"/>
                        </a:rPr>
                        <a:t>Payroll_id</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INT</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PRIMARY KEY</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ID of payroll</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4802">
                <a:tc>
                  <a:txBody>
                    <a:bodyPr/>
                    <a:lstStyle/>
                    <a:p>
                      <a:pPr marL="0" marR="0" algn="just">
                        <a:lnSpc>
                          <a:spcPct val="200000"/>
                        </a:lnSpc>
                        <a:spcBef>
                          <a:spcPts val="0"/>
                        </a:spcBef>
                        <a:spcAft>
                          <a:spcPts val="0"/>
                        </a:spcAft>
                      </a:pPr>
                      <a:r>
                        <a:rPr lang="en-IN" sz="1100" dirty="0">
                          <a:latin typeface="Arial"/>
                          <a:ea typeface="Calibri"/>
                          <a:cs typeface="Times New Roman"/>
                        </a:rPr>
                        <a:t>Payroll_month</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VARCHAR</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8</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Month of payroll</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4802">
                <a:tc>
                  <a:txBody>
                    <a:bodyPr/>
                    <a:lstStyle/>
                    <a:p>
                      <a:pPr marL="0" marR="0" algn="just">
                        <a:lnSpc>
                          <a:spcPct val="200000"/>
                        </a:lnSpc>
                        <a:spcBef>
                          <a:spcPts val="0"/>
                        </a:spcBef>
                        <a:spcAft>
                          <a:spcPts val="0"/>
                        </a:spcAft>
                      </a:pPr>
                      <a:r>
                        <a:rPr lang="en-IN" sz="1100" dirty="0">
                          <a:latin typeface="Arial"/>
                          <a:ea typeface="Calibri"/>
                          <a:cs typeface="Times New Roman"/>
                        </a:rPr>
                        <a:t>Payroll_year</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3</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Year of payroll</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8948">
                <a:tc>
                  <a:txBody>
                    <a:bodyPr/>
                    <a:lstStyle/>
                    <a:p>
                      <a:pPr marL="0" marR="0" algn="just">
                        <a:lnSpc>
                          <a:spcPct val="200000"/>
                        </a:lnSpc>
                        <a:spcBef>
                          <a:spcPts val="0"/>
                        </a:spcBef>
                        <a:spcAft>
                          <a:spcPts val="0"/>
                        </a:spcAft>
                      </a:pPr>
                      <a:r>
                        <a:rPr lang="en-IN" sz="1100" dirty="0">
                          <a:latin typeface="Arial"/>
                          <a:ea typeface="Calibri"/>
                          <a:cs typeface="Times New Roman"/>
                        </a:rPr>
                        <a:t>Employee_id</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INT</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a:t>
                      </a:r>
                      <a:endParaRPr lang="en-US" sz="1100" dirty="0">
                        <a:latin typeface="Calibri"/>
                        <a:ea typeface="Calibri"/>
                        <a:cs typeface="Times New Roman"/>
                      </a:endParaRPr>
                    </a:p>
                  </a:txBody>
                  <a:tcPr marL="34194" marR="34194"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FOREIGN KEY</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ID of employee</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9603">
                <a:tc>
                  <a:txBody>
                    <a:bodyPr/>
                    <a:lstStyle/>
                    <a:p>
                      <a:pPr marL="0" marR="0" algn="just">
                        <a:lnSpc>
                          <a:spcPct val="200000"/>
                        </a:lnSpc>
                        <a:spcBef>
                          <a:spcPts val="0"/>
                        </a:spcBef>
                        <a:spcAft>
                          <a:spcPts val="0"/>
                        </a:spcAft>
                      </a:pPr>
                      <a:r>
                        <a:rPr lang="en-IN" sz="1100" dirty="0">
                          <a:latin typeface="Arial"/>
                          <a:ea typeface="Calibri"/>
                          <a:cs typeface="Times New Roman"/>
                        </a:rPr>
                        <a:t>Present_days</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INT</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Present days of employee</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5812">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9603">
                <a:tc>
                  <a:txBody>
                    <a:bodyPr/>
                    <a:lstStyle/>
                    <a:p>
                      <a:pPr marL="0" marR="0" algn="just">
                        <a:lnSpc>
                          <a:spcPct val="200000"/>
                        </a:lnSpc>
                        <a:spcBef>
                          <a:spcPts val="0"/>
                        </a:spcBef>
                        <a:spcAft>
                          <a:spcPts val="0"/>
                        </a:spcAft>
                      </a:pPr>
                      <a:r>
                        <a:rPr lang="en-IN" sz="1100" dirty="0">
                          <a:latin typeface="Arial"/>
                          <a:ea typeface="Calibri"/>
                          <a:cs typeface="Times New Roman"/>
                        </a:rPr>
                        <a:t>Working_days</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INT</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Working days of employee</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9603">
                <a:tc>
                  <a:txBody>
                    <a:bodyPr/>
                    <a:lstStyle/>
                    <a:p>
                      <a:pPr marL="0" marR="0" algn="just">
                        <a:lnSpc>
                          <a:spcPct val="200000"/>
                        </a:lnSpc>
                        <a:spcBef>
                          <a:spcPts val="0"/>
                        </a:spcBef>
                        <a:spcAft>
                          <a:spcPts val="0"/>
                        </a:spcAft>
                      </a:pPr>
                      <a:r>
                        <a:rPr lang="en-IN" sz="1100" dirty="0" err="1" smtClean="0">
                          <a:latin typeface="Arial"/>
                          <a:ea typeface="Calibri"/>
                          <a:cs typeface="Times New Roman"/>
                        </a:rPr>
                        <a:t>Balance_leaves</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INT</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Balance left for sick leaves</a:t>
                      </a: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61626">
                <a:tc gridSpan="5">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4194" marR="34194"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4194" marR="341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0417" name="Rectangle 1"/>
          <p:cNvSpPr>
            <a:spLocks noChangeArrowheads="1"/>
          </p:cNvSpPr>
          <p:nvPr/>
        </p:nvSpPr>
        <p:spPr bwMode="auto">
          <a:xfrm>
            <a:off x="3886200" y="1"/>
            <a:ext cx="1210588"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dirty="0" smtClean="0">
                <a:ln>
                  <a:noFill/>
                </a:ln>
                <a:solidFill>
                  <a:schemeClr val="tx1"/>
                </a:solidFill>
                <a:effectLst/>
                <a:latin typeface="Arial" pitchFamily="34" charset="0"/>
                <a:ea typeface="Calibri" pitchFamily="34" charset="0"/>
                <a:cs typeface="Arial" pitchFamily="34" charset="0"/>
              </a:rPr>
              <a:t>Payroll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spd="slow">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32886745"/>
              </p:ext>
            </p:extLst>
          </p:nvPr>
        </p:nvGraphicFramePr>
        <p:xfrm>
          <a:off x="380997" y="457197"/>
          <a:ext cx="8305802" cy="6019802"/>
        </p:xfrm>
        <a:graphic>
          <a:graphicData uri="http://schemas.openxmlformats.org/drawingml/2006/table">
            <a:tbl>
              <a:tblPr/>
              <a:tblGrid>
                <a:gridCol w="1660824"/>
                <a:gridCol w="1660824"/>
                <a:gridCol w="1660824"/>
                <a:gridCol w="1661665"/>
                <a:gridCol w="1661665"/>
              </a:tblGrid>
              <a:tr h="501768">
                <a:tc>
                  <a:txBody>
                    <a:bodyPr/>
                    <a:lstStyle/>
                    <a:p>
                      <a:pPr marL="0" marR="0" algn="just">
                        <a:lnSpc>
                          <a:spcPct val="200000"/>
                        </a:lnSpc>
                        <a:spcBef>
                          <a:spcPts val="0"/>
                        </a:spcBef>
                        <a:spcAft>
                          <a:spcPts val="0"/>
                        </a:spcAft>
                      </a:pPr>
                      <a:r>
                        <a:rPr lang="en-IN" sz="1100" b="1" dirty="0">
                          <a:latin typeface="Arial"/>
                          <a:ea typeface="Calibri"/>
                          <a:cs typeface="Times New Roman"/>
                        </a:rPr>
                        <a:t>Field Name</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Data type</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Size</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Constrain</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Description</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r>
              <a:tr h="864032">
                <a:tc>
                  <a:txBody>
                    <a:bodyPr/>
                    <a:lstStyle/>
                    <a:p>
                      <a:pPr marL="0" marR="0" algn="just">
                        <a:lnSpc>
                          <a:spcPct val="200000"/>
                        </a:lnSpc>
                        <a:spcBef>
                          <a:spcPts val="0"/>
                        </a:spcBef>
                        <a:spcAft>
                          <a:spcPts val="0"/>
                        </a:spcAft>
                      </a:pPr>
                      <a:r>
                        <a:rPr lang="en-IN" sz="1100" dirty="0">
                          <a:latin typeface="Arial"/>
                          <a:ea typeface="Calibri"/>
                          <a:cs typeface="Times New Roman"/>
                        </a:rPr>
                        <a:t>Payroll_detial_id</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INT</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PRIMARY KEY</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ID of payroll details</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61201">
                <a:tc>
                  <a:txBody>
                    <a:bodyPr/>
                    <a:lstStyle/>
                    <a:p>
                      <a:pPr marL="0" marR="0" algn="just">
                        <a:lnSpc>
                          <a:spcPct val="200000"/>
                        </a:lnSpc>
                        <a:spcBef>
                          <a:spcPts val="0"/>
                        </a:spcBef>
                        <a:spcAft>
                          <a:spcPts val="0"/>
                        </a:spcAft>
                      </a:pPr>
                      <a:r>
                        <a:rPr lang="en-US" sz="1100" dirty="0" err="1" smtClean="0">
                          <a:latin typeface="Arial"/>
                          <a:ea typeface="Calibri"/>
                          <a:cs typeface="Times New Roman"/>
                        </a:rPr>
                        <a:t>Employee_id</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smtClean="0">
                          <a:latin typeface="Arial"/>
                          <a:ea typeface="Calibri"/>
                          <a:cs typeface="Times New Roman"/>
                        </a:rPr>
                        <a:t>INT</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smtClean="0">
                          <a:latin typeface="Calibri"/>
                          <a:ea typeface="Calibri"/>
                          <a:cs typeface="Times New Roman"/>
                        </a:rPr>
                        <a:t>5</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smtClean="0">
                          <a:latin typeface="Calibri"/>
                          <a:ea typeface="Calibri"/>
                          <a:cs typeface="Times New Roman"/>
                        </a:rPr>
                        <a:t>FOREIGN KEY</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smtClean="0">
                          <a:latin typeface="Arial"/>
                          <a:ea typeface="Calibri"/>
                          <a:cs typeface="Times New Roman"/>
                        </a:rPr>
                        <a:t>ID </a:t>
                      </a:r>
                      <a:r>
                        <a:rPr lang="en-IN" sz="1100" dirty="0">
                          <a:latin typeface="Arial"/>
                          <a:ea typeface="Calibri"/>
                          <a:cs typeface="Times New Roman"/>
                        </a:rPr>
                        <a:t>of employee</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5800">
                <a:tc>
                  <a:txBody>
                    <a:bodyPr/>
                    <a:lstStyle/>
                    <a:p>
                      <a:pPr marL="0" marR="0" algn="just">
                        <a:lnSpc>
                          <a:spcPct val="200000"/>
                        </a:lnSpc>
                        <a:spcBef>
                          <a:spcPts val="0"/>
                        </a:spcBef>
                        <a:spcAft>
                          <a:spcPts val="0"/>
                        </a:spcAft>
                      </a:pPr>
                      <a:r>
                        <a:rPr lang="en-US" sz="1100" dirty="0" err="1" smtClean="0">
                          <a:latin typeface="Arial"/>
                          <a:ea typeface="Calibri"/>
                          <a:cs typeface="Times New Roman"/>
                        </a:rPr>
                        <a:t>Net_salary</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smtClean="0">
                          <a:latin typeface="Arial"/>
                          <a:ea typeface="Calibri"/>
                          <a:cs typeface="Times New Roman"/>
                        </a:rPr>
                        <a:t>FLOAT</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smtClean="0">
                          <a:latin typeface="Arial"/>
                          <a:ea typeface="Calibri"/>
                          <a:cs typeface="Times New Roman"/>
                        </a:rPr>
                        <a:t>10,3</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smtClean="0">
                          <a:latin typeface="Arial"/>
                          <a:ea typeface="Calibri"/>
                          <a:cs typeface="Times New Roman"/>
                        </a:rPr>
                        <a:t>NOT NULL</a:t>
                      </a:r>
                      <a:endParaRPr lang="en-IN" sz="1100" dirty="0">
                        <a:latin typeface="Arial"/>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smtClean="0">
                          <a:latin typeface="Arial"/>
                          <a:ea typeface="Calibri"/>
                          <a:cs typeface="Times New Roman"/>
                        </a:rPr>
                        <a:t>Net </a:t>
                      </a:r>
                      <a:r>
                        <a:rPr lang="en-IN" sz="1100" dirty="0">
                          <a:latin typeface="Arial"/>
                          <a:ea typeface="Calibri"/>
                          <a:cs typeface="Times New Roman"/>
                        </a:rPr>
                        <a:t>of employee</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64032">
                <a:tc>
                  <a:txBody>
                    <a:bodyPr/>
                    <a:lstStyle/>
                    <a:p>
                      <a:pPr marL="0" marR="0" algn="just">
                        <a:lnSpc>
                          <a:spcPct val="200000"/>
                        </a:lnSpc>
                        <a:spcBef>
                          <a:spcPts val="0"/>
                        </a:spcBef>
                        <a:spcAft>
                          <a:spcPts val="0"/>
                        </a:spcAft>
                      </a:pPr>
                      <a:r>
                        <a:rPr lang="en-IN" sz="1100" dirty="0">
                          <a:latin typeface="Arial"/>
                          <a:ea typeface="Calibri"/>
                          <a:cs typeface="Times New Roman"/>
                        </a:rPr>
                        <a:t>Bonus</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FLOAT</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8,3</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smtClean="0">
                          <a:latin typeface="Arial"/>
                          <a:ea typeface="Calibri"/>
                          <a:cs typeface="Times New Roman"/>
                        </a:rPr>
                        <a:t>NULL</a:t>
                      </a:r>
                      <a:endParaRPr lang="en-IN" sz="1100" dirty="0">
                        <a:latin typeface="Arial"/>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Bonus of employee</a:t>
                      </a: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62969">
                <a:tc gridSpan="5">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56510" marR="565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7345" name="Rectangle 1"/>
          <p:cNvSpPr>
            <a:spLocks noChangeArrowheads="1"/>
          </p:cNvSpPr>
          <p:nvPr/>
        </p:nvSpPr>
        <p:spPr bwMode="auto">
          <a:xfrm>
            <a:off x="3124200" y="0"/>
            <a:ext cx="2305439"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dirty="0" smtClean="0">
                <a:ln>
                  <a:noFill/>
                </a:ln>
                <a:solidFill>
                  <a:schemeClr val="tx1"/>
                </a:solidFill>
                <a:effectLst/>
                <a:latin typeface="Arial" pitchFamily="34" charset="0"/>
                <a:ea typeface="Calibri" pitchFamily="34" charset="0"/>
                <a:cs typeface="Arial" pitchFamily="34" charset="0"/>
              </a:rPr>
              <a:t>Payroll Details</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spd="slow">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3809" y="228600"/>
            <a:ext cx="1300163" cy="533400"/>
          </a:xfrm>
        </p:spPr>
        <p:txBody>
          <a:bodyPr>
            <a:normAutofit/>
          </a:bodyPr>
          <a:lstStyle/>
          <a:p>
            <a:pPr algn="just"/>
            <a:r>
              <a:rPr lang="en-US" sz="2400" u="sng" dirty="0" smtClean="0">
                <a:solidFill>
                  <a:schemeClr val="tx1"/>
                </a:solidFill>
                <a:effectLst/>
                <a:latin typeface="Arial" pitchFamily="34" charset="0"/>
                <a:cs typeface="Arial" pitchFamily="34" charset="0"/>
              </a:rPr>
              <a:t>CHAT</a:t>
            </a:r>
            <a:endParaRPr lang="en-IN" sz="2400" u="sng" dirty="0">
              <a:solidFill>
                <a:schemeClr val="tx1"/>
              </a:solidFill>
              <a:effectLst/>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8947449"/>
              </p:ext>
            </p:extLst>
          </p:nvPr>
        </p:nvGraphicFramePr>
        <p:xfrm>
          <a:off x="533400" y="838198"/>
          <a:ext cx="8077200" cy="5264334"/>
        </p:xfrm>
        <a:graphic>
          <a:graphicData uri="http://schemas.openxmlformats.org/drawingml/2006/table">
            <a:tbl>
              <a:tblPr firstRow="1" bandRow="1">
                <a:tableStyleId>{5940675A-B579-460E-94D1-54222C63F5DA}</a:tableStyleId>
              </a:tblPr>
              <a:tblGrid>
                <a:gridCol w="1615440"/>
                <a:gridCol w="1615440"/>
                <a:gridCol w="1615440"/>
                <a:gridCol w="1615440"/>
                <a:gridCol w="1615440"/>
              </a:tblGrid>
              <a:tr h="740229">
                <a:tc>
                  <a:txBody>
                    <a:bodyPr/>
                    <a:lstStyle/>
                    <a:p>
                      <a:pPr marL="0" marR="0" algn="just">
                        <a:lnSpc>
                          <a:spcPct val="200000"/>
                        </a:lnSpc>
                        <a:spcBef>
                          <a:spcPts val="0"/>
                        </a:spcBef>
                        <a:spcAft>
                          <a:spcPts val="0"/>
                        </a:spcAft>
                      </a:pPr>
                      <a:r>
                        <a:rPr lang="en-IN" sz="1100" b="1" dirty="0">
                          <a:latin typeface="Arial"/>
                          <a:ea typeface="Calibri"/>
                          <a:cs typeface="Times New Roman"/>
                        </a:rPr>
                        <a:t>Field Name</a:t>
                      </a:r>
                      <a:endParaRPr lang="en-US" sz="1100" dirty="0">
                        <a:latin typeface="Calibri"/>
                        <a:ea typeface="Calibri"/>
                        <a:cs typeface="Times New Roman"/>
                      </a:endParaRPr>
                    </a:p>
                  </a:txBody>
                  <a:tcPr marL="56510" marR="56510" marT="0" marB="0">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Data type</a:t>
                      </a:r>
                      <a:endParaRPr lang="en-US" sz="1100" dirty="0">
                        <a:latin typeface="Calibri"/>
                        <a:ea typeface="Calibri"/>
                        <a:cs typeface="Times New Roman"/>
                      </a:endParaRPr>
                    </a:p>
                  </a:txBody>
                  <a:tcPr marL="56510" marR="56510" marT="0" marB="0">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Size</a:t>
                      </a:r>
                      <a:endParaRPr lang="en-US" sz="1100" dirty="0">
                        <a:latin typeface="Calibri"/>
                        <a:ea typeface="Calibri"/>
                        <a:cs typeface="Times New Roman"/>
                      </a:endParaRPr>
                    </a:p>
                  </a:txBody>
                  <a:tcPr marL="56510" marR="56510" marT="0" marB="0">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Constrain</a:t>
                      </a:r>
                      <a:endParaRPr lang="en-US" sz="1100" dirty="0">
                        <a:latin typeface="Calibri"/>
                        <a:ea typeface="Calibri"/>
                        <a:cs typeface="Times New Roman"/>
                      </a:endParaRPr>
                    </a:p>
                  </a:txBody>
                  <a:tcPr marL="56510" marR="56510" marT="0" marB="0">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Description</a:t>
                      </a:r>
                      <a:endParaRPr lang="en-US" sz="1100" dirty="0">
                        <a:latin typeface="Calibri"/>
                        <a:ea typeface="Calibri"/>
                        <a:cs typeface="Times New Roman"/>
                      </a:endParaRPr>
                    </a:p>
                  </a:txBody>
                  <a:tcPr marL="56510" marR="56510" marT="0" marB="0">
                    <a:solidFill>
                      <a:schemeClr val="accent4">
                        <a:lumMod val="60000"/>
                        <a:lumOff val="40000"/>
                      </a:schemeClr>
                    </a:solidFill>
                  </a:tcPr>
                </a:tc>
              </a:tr>
              <a:tr h="740229">
                <a:tc>
                  <a:txBody>
                    <a:bodyPr/>
                    <a:lstStyle/>
                    <a:p>
                      <a:r>
                        <a:rPr lang="en-US" sz="1600" dirty="0" err="1" smtClean="0">
                          <a:latin typeface="Arial" pitchFamily="34" charset="0"/>
                          <a:cs typeface="Arial" pitchFamily="34" charset="0"/>
                        </a:rPr>
                        <a:t>chat_id</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INT</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5</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PRIMARY KEY</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ID of chat.</a:t>
                      </a:r>
                      <a:endParaRPr lang="en-IN" sz="1600" dirty="0">
                        <a:latin typeface="Arial" pitchFamily="34" charset="0"/>
                        <a:cs typeface="Arial" pitchFamily="34" charset="0"/>
                      </a:endParaRPr>
                    </a:p>
                  </a:txBody>
                  <a:tcPr/>
                </a:tc>
              </a:tr>
              <a:tr h="740229">
                <a:tc>
                  <a:txBody>
                    <a:bodyPr/>
                    <a:lstStyle/>
                    <a:p>
                      <a:r>
                        <a:rPr lang="en-US" sz="1600" dirty="0" err="1" smtClean="0">
                          <a:latin typeface="Arial" pitchFamily="34" charset="0"/>
                          <a:cs typeface="Arial" pitchFamily="34" charset="0"/>
                        </a:rPr>
                        <a:t>from_id</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INT</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5</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NOT</a:t>
                      </a:r>
                      <a:r>
                        <a:rPr lang="en-US" sz="1600" baseline="0" dirty="0" smtClean="0">
                          <a:latin typeface="Arial" pitchFamily="34" charset="0"/>
                          <a:cs typeface="Arial" pitchFamily="34" charset="0"/>
                        </a:rPr>
                        <a:t> NULL</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ID of sender.</a:t>
                      </a:r>
                      <a:endParaRPr lang="en-IN" sz="1600" dirty="0">
                        <a:latin typeface="Arial" pitchFamily="34" charset="0"/>
                        <a:cs typeface="Arial" pitchFamily="34" charset="0"/>
                      </a:endParaRPr>
                    </a:p>
                  </a:txBody>
                  <a:tcPr/>
                </a:tc>
              </a:tr>
              <a:tr h="740229">
                <a:tc>
                  <a:txBody>
                    <a:bodyPr/>
                    <a:lstStyle/>
                    <a:p>
                      <a:r>
                        <a:rPr lang="en-US" sz="1600" dirty="0" err="1" smtClean="0">
                          <a:latin typeface="Arial" pitchFamily="34" charset="0"/>
                          <a:cs typeface="Arial" pitchFamily="34" charset="0"/>
                        </a:rPr>
                        <a:t>to_id</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INT </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5</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NOT NULL</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ID of receiver.</a:t>
                      </a:r>
                      <a:endParaRPr lang="en-IN" sz="1600" dirty="0">
                        <a:latin typeface="Arial" pitchFamily="34" charset="0"/>
                        <a:cs typeface="Arial" pitchFamily="34" charset="0"/>
                      </a:endParaRPr>
                    </a:p>
                  </a:txBody>
                  <a:tcPr/>
                </a:tc>
              </a:tr>
              <a:tr h="740229">
                <a:tc>
                  <a:txBody>
                    <a:bodyPr/>
                    <a:lstStyle/>
                    <a:p>
                      <a:r>
                        <a:rPr lang="en-US" sz="1600" dirty="0" smtClean="0">
                          <a:latin typeface="Arial" pitchFamily="34" charset="0"/>
                          <a:cs typeface="Arial" pitchFamily="34" charset="0"/>
                        </a:rPr>
                        <a:t>Message</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VARCHAR</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500</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NOT NULL</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Content to be sent and received.</a:t>
                      </a:r>
                      <a:endParaRPr lang="en-IN" sz="1600" dirty="0">
                        <a:latin typeface="Arial" pitchFamily="34" charset="0"/>
                        <a:cs typeface="Arial" pitchFamily="34" charset="0"/>
                      </a:endParaRPr>
                    </a:p>
                  </a:txBody>
                  <a:tcPr/>
                </a:tc>
              </a:tr>
              <a:tr h="740229">
                <a:tc>
                  <a:txBody>
                    <a:bodyPr/>
                    <a:lstStyle/>
                    <a:p>
                      <a:r>
                        <a:rPr lang="en-US" sz="1600" dirty="0" err="1" smtClean="0">
                          <a:latin typeface="Arial" pitchFamily="34" charset="0"/>
                          <a:cs typeface="Arial" pitchFamily="34" charset="0"/>
                        </a:rPr>
                        <a:t>Chattime</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TIME</a:t>
                      </a:r>
                      <a:endParaRPr lang="en-IN" sz="1600" dirty="0">
                        <a:latin typeface="Arial" pitchFamily="34" charset="0"/>
                        <a:cs typeface="Arial" pitchFamily="34" charset="0"/>
                      </a:endParaRPr>
                    </a:p>
                  </a:txBody>
                  <a:tcPr/>
                </a:tc>
                <a:tc>
                  <a:txBody>
                    <a:bodyPr/>
                    <a:lstStyle/>
                    <a:p>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NOT NULL</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Timings of conversation.</a:t>
                      </a:r>
                      <a:endParaRPr lang="en-IN" sz="1600" dirty="0">
                        <a:latin typeface="Arial" pitchFamily="34" charset="0"/>
                        <a:cs typeface="Arial" pitchFamily="34" charset="0"/>
                      </a:endParaRPr>
                    </a:p>
                  </a:txBody>
                  <a:tcPr/>
                </a:tc>
              </a:tr>
              <a:tr h="740229">
                <a:tc>
                  <a:txBody>
                    <a:bodyPr/>
                    <a:lstStyle/>
                    <a:p>
                      <a:r>
                        <a:rPr lang="en-US" sz="1600" dirty="0" smtClean="0">
                          <a:latin typeface="Arial" pitchFamily="34" charset="0"/>
                          <a:cs typeface="Arial" pitchFamily="34" charset="0"/>
                        </a:rPr>
                        <a:t>Status</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TINYINT</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2</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NOT NULL</a:t>
                      </a:r>
                      <a:endParaRPr lang="en-IN"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Either message read/unread.</a:t>
                      </a:r>
                      <a:endParaRPr lang="en-IN" sz="1600" dirty="0">
                        <a:latin typeface="Arial" pitchFamily="34" charset="0"/>
                        <a:cs typeface="Arial" pitchFamily="34" charset="0"/>
                      </a:endParaRPr>
                    </a:p>
                  </a:txBody>
                  <a:tcPr/>
                </a:tc>
              </a:tr>
            </a:tbl>
          </a:graphicData>
        </a:graphic>
      </p:graphicFrame>
    </p:spTree>
    <p:extLst>
      <p:ext uri="{BB962C8B-B14F-4D97-AF65-F5344CB8AC3E}">
        <p14:creationId xmlns:p14="http://schemas.microsoft.com/office/powerpoint/2010/main" val="1568218899"/>
      </p:ext>
    </p:extLst>
  </p:cSld>
  <p:clrMapOvr>
    <a:masterClrMapping/>
  </p:clrMapOvr>
  <p:transition spd="slow">
    <p:pull/>
  </p:transition>
  <p:timing>
    <p:tnLst>
      <p:par>
        <p:cTn id="1" dur="indefinite" restart="never" nodeType="tmRoot"/>
      </p:par>
    </p:tnLst>
  </p:timing>
</p:sld>
</file>

<file path=ppt/slides/slide19.xml><?xml version="1.0" encoding="utf-8"?>
<p:sld xmlns:r="http://schemas.openxmlformats.org/officeDocument/2006/relationships" xmlns:p="http://schemas.openxmlformats.org/presentationml/2006/main" xmlns:a="http://schemas.openxmlformats.org/drawingml/2006/main">
  <p:cSld>
    <p:spTree>
      <p:nvGrpSpPr>
        <p:cNvPr name="" id="1"/>
        <p:cNvGrpSpPr/>
        <p:nvPr/>
      </p:nvGrpSpPr>
      <p:grpSpPr>
        <a:xfrm>
          <a:off x="0" y="0"/>
          <a:ext cy="0" cx="0"/>
          <a:chOff x="0" y="0"/>
          <a:chExt cy="0" cx="0"/>
        </a:xfrm>
      </p:grpSpPr>
      <p:sp>
        <p:nvSpPr>
          <p:cNvPr name="Title 1" id="2"/>
          <p:cNvSpPr>
            <a:spLocks noGrp="1"/>
          </p:cNvSpPr>
          <p:nvPr>
            <p:ph type="title"/>
          </p:nvPr>
        </p:nvSpPr>
        <p:spPr>
          <a:xfrm>
            <a:off x="1095023" y="817583"/>
            <a:ext cy="706418" cx="6965245"/>
          </a:xfrm>
        </p:spPr>
        <p:txBody>
          <a:bodyPr>
            <a:normAutofit fontScale="90000"/>
          </a:bodyPr>
          <a:lstStyle/>
          <a:p>
            <a:r>
              <a:rPr u="sng" smtClean="0" lang="en-US" dirty="0">
                <a:solidFill>
                  <a:schemeClr val="tx2"/>
                </a:solidFill>
              </a:rPr>
              <a:t>Use Case</a:t>
            </a:r>
            <a:br>
              <a:rPr u="sng" smtClean="0" lang="en-US" dirty="0">
                <a:solidFill>
                  <a:schemeClr val="tx2"/>
                </a:solidFill>
              </a:rPr>
            </a:br>
            <a:endParaRPr u="sng" lang="en-IN" dirty="0">
              <a:solidFill>
                <a:schemeClr val="tx2"/>
              </a:solidFill>
            </a:endParaRPr>
          </a:p>
        </p:txBody>
      </p:sp>
      <p:sp>
        <p:nvSpPr>
          <p:cNvPr name="Rectangle 2" id="5122"/>
          <p:cNvSpPr>
            <a:spLocks noChangeArrowheads="1"/>
          </p:cNvSpPr>
          <p:nvPr/>
        </p:nvSpPr>
        <p:spPr bwMode="auto">
          <a:xfrm>
            <a:off x="0" y="0"/>
            <a:ext cy="0" cx="9144000"/>
          </a:xfrm>
          <a:prstGeom prst="rect">
            <a:avLst/>
          </a:prstGeom>
          <a:noFill/>
          <a:ln w="9525">
            <a:noFill/>
            <a:miter lim="800000"/>
            <a:headEnd/>
            <a:tailEnd/>
          </a:ln>
          <a:effectLst/>
        </p:spPr>
        <p:txBody>
          <a:bodyPr wrap="none" anchorCtr="false" anchor="ctr" rIns="91440" lIns="91440" numCol="1" tIns="45720" compatLnSpc="true" vert="horz" bIns="45720">
            <a:prstTxWarp prst="textNoShape">
              <a:avLst/>
            </a:prstTxWarp>
            <a:spAutoFit/>
          </a:bodyPr>
          <a:lstStyle/>
          <a:p>
            <a:r>
              <a:rPr lang="en-US" dirty="0"/>
              <a:t/>
            </a:r>
            <a:endParaRPr lang="en-US" dirty="0"/>
          </a:p>
        </p:txBody>
      </p:sp>
      <p:graphicFrame>
        <p:nvGraphicFramePr>
          <p:cNvPr name="Object 1" id="5121"/>
          <p:cNvGraphicFramePr>
            <a:graphicFrameLocks noChangeAspect="1"/>
          </p:cNvGraphicFramePr>
          <p:nvPr/>
        </p:nvGraphicFramePr>
        <p:xfrm>
          <a:off x="1371600" y="609600"/>
          <a:ext cy="5486400" cx="6019800"/>
        </p:xfrm>
        <a:graphic>
          <a:graphicData uri="http://schemas.openxmlformats.org/presentationml/2006/ole">
            <p:oleObj progId="Visio.Drawing.11" spid="_x0000_s58372" imgH="10912065" r:id="rId4" imgW="5892269">
              <p:embed/>
            </p:oleObj>
          </a:graphicData>
        </a:graphic>
      </p:graphicFrame>
    </p:spTree>
    <p:extLst>
      <p:ext uri="{BB962C8B-B14F-4D97-AF65-F5344CB8AC3E}">
        <p14:creationId xmlns:p14="http://schemas.microsoft.com/office/powerpoint/2010/main" val="3697773736"/>
      </p:ext>
    </p:extLst>
  </p:cSld>
  <p:clrMapOvr>
    <a:masterClrMapping/>
  </p:clrMapOvr>
  <p:transition spd="slow">
    <p:pull/>
  </p:transition>
  <p:timing>
    <p:tnLst>
      <p:par>
        <p:cTn restart="never" dur="indefinite" id="1"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KRUPA\college\sem 5\project details\ppt diagrams\images.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15616" y="2204864"/>
            <a:ext cx="6912768" cy="338437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33400" y="609600"/>
            <a:ext cx="8183880" cy="1051560"/>
          </a:xfrm>
        </p:spPr>
        <p:txBody>
          <a:bodyPr>
            <a:normAutofit fontScale="90000"/>
          </a:bodyPr>
          <a:lstStyle/>
          <a:p>
            <a:r>
              <a:rPr lang="en-US" b="1" u="sng" dirty="0">
                <a:solidFill>
                  <a:schemeClr val="tx2"/>
                </a:solidFill>
              </a:rPr>
              <a:t>Say Good Bye To </a:t>
            </a:r>
            <a:r>
              <a:rPr lang="en-US" b="1" u="sng" dirty="0" smtClean="0">
                <a:solidFill>
                  <a:schemeClr val="tx2"/>
                </a:solidFill>
              </a:rPr>
              <a:t>Manual </a:t>
            </a:r>
            <a:r>
              <a:rPr lang="en-US" b="1" u="sng" dirty="0">
                <a:solidFill>
                  <a:schemeClr val="tx2"/>
                </a:solidFill>
              </a:rPr>
              <a:t>Payroll</a:t>
            </a:r>
            <a:endParaRPr lang="en-IN" dirty="0">
              <a:solidFill>
                <a:schemeClr val="tx2"/>
              </a:solidFill>
            </a:endParaRPr>
          </a:p>
        </p:txBody>
      </p:sp>
      <p:sp>
        <p:nvSpPr>
          <p:cNvPr id="2" name="Content Placeholder 1"/>
          <p:cNvSpPr>
            <a:spLocks noGrp="1"/>
          </p:cNvSpPr>
          <p:nvPr>
            <p:ph idx="1"/>
          </p:nvPr>
        </p:nvSpPr>
        <p:spPr>
          <a:xfrm>
            <a:off x="1043608" y="2119257"/>
            <a:ext cx="7056784" cy="3603812"/>
          </a:xfrm>
          <a:ln>
            <a:solidFill>
              <a:schemeClr val="tx2"/>
            </a:solidFill>
          </a:ln>
        </p:spPr>
        <p:txBody>
          <a:bodyPr>
            <a:normAutofit fontScale="92500"/>
          </a:bodyPr>
          <a:lstStyle/>
          <a:p>
            <a:pPr algn="just"/>
            <a:r>
              <a:rPr lang="en-US" dirty="0" smtClean="0">
                <a:latin typeface="Times New Roman" pitchFamily="18" charset="0"/>
                <a:cs typeface="Times New Roman" pitchFamily="18" charset="0"/>
              </a:rPr>
              <a:t>An Online employee payroll Management System, is a system where employee can apply for leaves and admin/HR Manager can approve/reject leaves request.</a:t>
            </a:r>
          </a:p>
          <a:p>
            <a:pPr algn="just"/>
            <a:r>
              <a:rPr lang="en-US" dirty="0" smtClean="0">
                <a:latin typeface="Times New Roman" pitchFamily="18" charset="0"/>
                <a:cs typeface="Times New Roman" pitchFamily="18" charset="0"/>
              </a:rPr>
              <a:t>Admin can Manage attendance of all employees and manage Payroll of all employee, managing shifts, allotting particular branch of the company to add new or existing employee.</a:t>
            </a:r>
          </a:p>
          <a:p>
            <a:pPr algn="just"/>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99901056"/>
      </p:ext>
    </p:extLst>
  </p:cSld>
  <p:clrMapOvr>
    <a:masterClrMapping/>
  </p:clrMapOvr>
  <p:transition spd="slow">
    <p:pull/>
  </p:transition>
  <p:timing>
    <p:tnLst>
      <p:par>
        <p:cTn id="1" dur="indefinite" restart="never" nodeType="tmRoot"/>
      </p:par>
    </p:tnLst>
  </p:timing>
</p:sld>
</file>

<file path=ppt/slides/slide20.xml><?xml version="1.0" encoding="utf-8"?>
<p:sld xmlns:r="http://schemas.openxmlformats.org/officeDocument/2006/relationships" xmlns:p="http://schemas.openxmlformats.org/presentationml/2006/main" xmlns:a="http://schemas.openxmlformats.org/drawingml/2006/main">
  <p:cSld>
    <p:spTree>
      <p:nvGrpSpPr>
        <p:cNvPr name="" id="1"/>
        <p:cNvGrpSpPr/>
        <p:nvPr/>
      </p:nvGrpSpPr>
      <p:grpSpPr>
        <a:xfrm>
          <a:off x="0" y="0"/>
          <a:ext cy="0" cx="0"/>
          <a:chOff x="0" y="0"/>
          <a:chExt cy="0" cx="0"/>
        </a:xfrm>
      </p:grpSpPr>
      <p:sp>
        <p:nvSpPr>
          <p:cNvPr name="Title 1" id="2"/>
          <p:cNvSpPr>
            <a:spLocks noGrp="1"/>
          </p:cNvSpPr>
          <p:nvPr>
            <p:ph type="title"/>
          </p:nvPr>
        </p:nvSpPr>
        <p:spPr>
          <a:xfrm>
            <a:off x="1066800" y="381000"/>
            <a:ext cy="685800" cx="6965245"/>
          </a:xfrm>
        </p:spPr>
        <p:txBody>
          <a:bodyPr/>
          <a:lstStyle/>
          <a:p>
            <a:r>
              <a:rPr u="sng" b="1" smtClean="0" lang="en-US" dirty="0">
                <a:solidFill>
                  <a:schemeClr val="tx1"/>
                </a:solidFill>
              </a:rPr>
              <a:t>Class Diagram</a:t>
            </a:r>
            <a:endParaRPr u="sng" b="1" lang="en-US" dirty="0">
              <a:solidFill>
                <a:schemeClr val="tx1"/>
              </a:solidFill>
            </a:endParaRPr>
          </a:p>
        </p:txBody>
      </p:sp>
      <p:sp>
        <p:nvSpPr>
          <p:cNvPr name="Rectangle 2" id="33794"/>
          <p:cNvSpPr>
            <a:spLocks noChangeArrowheads="1"/>
          </p:cNvSpPr>
          <p:nvPr/>
        </p:nvSpPr>
        <p:spPr bwMode="auto">
          <a:xfrm>
            <a:off x="0" y="0"/>
            <a:ext cy="0" cx="9144000"/>
          </a:xfrm>
          <a:prstGeom prst="rect">
            <a:avLst/>
          </a:prstGeom>
          <a:noFill/>
          <a:ln w="9525">
            <a:noFill/>
            <a:miter lim="800000"/>
            <a:headEnd/>
            <a:tailEnd/>
          </a:ln>
          <a:effectLst/>
        </p:spPr>
        <p:txBody>
          <a:bodyPr wrap="none" anchorCtr="false" anchor="ctr" rIns="91440" lIns="91440" numCol="1" tIns="45720" compatLnSpc="true" vert="horz" bIns="45720">
            <a:prstTxWarp prst="textNoShape">
              <a:avLst/>
            </a:prstTxWarp>
            <a:spAutoFit/>
          </a:bodyPr>
          <a:lstStyle/>
          <a:p>
            <a:r>
              <a:rPr lang="en-US" dirty="0"/>
              <a:t/>
            </a:r>
            <a:endParaRPr lang="en-US" dirty="0"/>
          </a:p>
        </p:txBody>
      </p:sp>
      <p:graphicFrame>
        <p:nvGraphicFramePr>
          <p:cNvPr name="Object 1" id="33793"/>
          <p:cNvGraphicFramePr>
            <a:graphicFrameLocks noChangeAspect="1"/>
          </p:cNvGraphicFramePr>
          <p:nvPr/>
        </p:nvGraphicFramePr>
        <p:xfrm>
          <a:off x="838200" y="533400"/>
          <a:ext cy="5715000" cx="7620000"/>
        </p:xfrm>
        <a:graphic>
          <a:graphicData uri="http://schemas.openxmlformats.org/presentationml/2006/ole">
            <p:oleObj progId="Visio.Drawing.11" spid="_x0000_s59396" imgH="9846907" r:id="rId3" imgW="7502737">
              <p:embed/>
            </p:oleObj>
          </a:graphicData>
        </a:graphic>
      </p:graphicFrame>
    </p:spTree>
    <p:extLst>
      <p:ext uri="{BB962C8B-B14F-4D97-AF65-F5344CB8AC3E}">
        <p14:creationId xmlns:p14="http://schemas.microsoft.com/office/powerpoint/2010/main" val="332240824"/>
      </p:ext>
    </p:extLst>
  </p:cSld>
  <p:clrMapOvr>
    <a:masterClrMapping/>
  </p:clrMapOvr>
  <p:transition spd="slow">
    <p:pull/>
  </p:transition>
  <p:timing>
    <p:tnLst>
      <p:par>
        <p:cTn restart="never" dur="indefinite" id="1"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7200"/>
            <a:ext cx="8183880" cy="914400"/>
          </a:xfrm>
        </p:spPr>
        <p:txBody>
          <a:bodyPr/>
          <a:lstStyle/>
          <a:p>
            <a:pPr algn="ctr"/>
            <a:r>
              <a:rPr lang="en-US" u="sng" dirty="0" smtClean="0">
                <a:solidFill>
                  <a:schemeClr val="tx1"/>
                </a:solidFill>
                <a:effectLst/>
              </a:rPr>
              <a:t>GLIMPSES OF SYSTEM</a:t>
            </a:r>
            <a:endParaRPr lang="en-IN" u="sng" dirty="0">
              <a:solidFill>
                <a:schemeClr val="tx1"/>
              </a:solidFill>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1600200"/>
            <a:ext cx="4571999" cy="3962400"/>
          </a:xfrm>
          <a:scene3d>
            <a:camera prst="obliqueTopRight"/>
            <a:lightRig rig="threePt" dir="t"/>
          </a:scene3d>
          <a:sp3d>
            <a:bevelT w="165100" prst="coolSlant"/>
          </a:sp3d>
        </p:spPr>
      </p:pic>
    </p:spTree>
    <p:extLst>
      <p:ext uri="{BB962C8B-B14F-4D97-AF65-F5344CB8AC3E}">
        <p14:creationId xmlns:p14="http://schemas.microsoft.com/office/powerpoint/2010/main" val="3735767590"/>
      </p:ext>
    </p:extLst>
  </p:cSld>
  <p:clrMapOvr>
    <a:masterClrMapping/>
  </p:clrMapOvr>
  <p:transition spd="slow">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533400"/>
            <a:ext cx="8183880" cy="1051560"/>
          </a:xfrm>
        </p:spPr>
        <p:txBody>
          <a:bodyPr/>
          <a:lstStyle/>
          <a:p>
            <a:pPr algn="ctr"/>
            <a:r>
              <a:rPr lang="en-US" u="sng" dirty="0" smtClean="0">
                <a:solidFill>
                  <a:schemeClr val="tx2"/>
                </a:solidFill>
              </a:rPr>
              <a:t>Log in page</a:t>
            </a:r>
            <a:endParaRPr lang="en-US" u="sng" dirty="0">
              <a:solidFill>
                <a:schemeClr val="tx2"/>
              </a:solidFill>
            </a:endParaRPr>
          </a:p>
        </p:txBody>
      </p:sp>
      <p:pic>
        <p:nvPicPr>
          <p:cNvPr id="34820" name="Picture 4" descr="C:\Users\krupa\Desktop\new ss\Screenshot (1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1828800"/>
            <a:ext cx="4343400" cy="4343400"/>
          </a:xfrm>
          <a:prstGeom prst="rect">
            <a:avLst/>
          </a:prstGeom>
          <a:noFill/>
          <a:extLst>
            <a:ext uri="{909E8E84-426E-40DD-AFC4-6F175D3DCCD1}">
              <a14:hiddenFill xmlns:a14="http://schemas.microsoft.com/office/drawing/2010/main">
                <a:solidFill>
                  <a:srgbClr val="FFFFFF"/>
                </a:solidFill>
              </a14:hiddenFill>
            </a:ext>
          </a:extLst>
        </p:spPr>
      </p:pic>
      <p:pic>
        <p:nvPicPr>
          <p:cNvPr id="34821" name="Picture 5" descr="C:\Users\krupa\Desktop\new ss\Screenshot (1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1" y="1828800"/>
            <a:ext cx="3809999" cy="4343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81000"/>
            <a:ext cx="8183880" cy="914400"/>
          </a:xfrm>
        </p:spPr>
        <p:txBody>
          <a:bodyPr>
            <a:noAutofit/>
          </a:bodyPr>
          <a:lstStyle/>
          <a:p>
            <a:pPr algn="ctr"/>
            <a:r>
              <a:rPr lang="en-US" u="sng" dirty="0" smtClean="0">
                <a:solidFill>
                  <a:schemeClr val="tx1"/>
                </a:solidFill>
                <a:effectLst/>
                <a:latin typeface="Arial" pitchFamily="34" charset="0"/>
                <a:cs typeface="Arial" pitchFamily="34" charset="0"/>
              </a:rPr>
              <a:t>Home Page of </a:t>
            </a:r>
            <a:r>
              <a:rPr lang="en-US" u="sng" dirty="0" err="1" smtClean="0">
                <a:solidFill>
                  <a:schemeClr val="tx1"/>
                </a:solidFill>
                <a:effectLst/>
                <a:latin typeface="Arial" pitchFamily="34" charset="0"/>
                <a:cs typeface="Arial" pitchFamily="34" charset="0"/>
              </a:rPr>
              <a:t>Adminstrator</a:t>
            </a:r>
            <a:endParaRPr lang="en-IN" u="sng" dirty="0">
              <a:solidFill>
                <a:schemeClr val="tx1"/>
              </a:solidFill>
              <a:effectLst/>
              <a:latin typeface="Arial" pitchFamily="34" charset="0"/>
              <a:cs typeface="Arial" pitchFamily="34" charset="0"/>
            </a:endParaRPr>
          </a:p>
        </p:txBody>
      </p:sp>
      <p:pic>
        <p:nvPicPr>
          <p:cNvPr id="35842" name="Picture 2" descr="C:\Users\krupa\Desktop\new ss\Screenshot (9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1371599"/>
            <a:ext cx="8305800" cy="5229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3957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7200"/>
            <a:ext cx="8183880" cy="609600"/>
          </a:xfrm>
        </p:spPr>
        <p:txBody>
          <a:bodyPr>
            <a:noAutofit/>
          </a:bodyPr>
          <a:lstStyle/>
          <a:p>
            <a:pPr algn="ctr"/>
            <a:r>
              <a:rPr lang="en-US" u="sng" dirty="0">
                <a:solidFill>
                  <a:schemeClr val="tx1"/>
                </a:solidFill>
                <a:effectLst/>
                <a:latin typeface="Arial" pitchFamily="34" charset="0"/>
                <a:cs typeface="Arial" pitchFamily="34" charset="0"/>
              </a:rPr>
              <a:t>Home Page of </a:t>
            </a:r>
            <a:r>
              <a:rPr lang="en-US" u="sng" dirty="0" smtClean="0">
                <a:solidFill>
                  <a:schemeClr val="tx1"/>
                </a:solidFill>
                <a:effectLst/>
                <a:latin typeface="Arial" pitchFamily="34" charset="0"/>
                <a:cs typeface="Arial" pitchFamily="34" charset="0"/>
              </a:rPr>
              <a:t>Manager</a:t>
            </a:r>
            <a:endParaRPr lang="en-IN" dirty="0"/>
          </a:p>
        </p:txBody>
      </p:sp>
      <p:pic>
        <p:nvPicPr>
          <p:cNvPr id="36866" name="Picture 2" descr="C:\Users\krupa\Desktop\new ss\Screenshot (7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42999"/>
            <a:ext cx="8382000" cy="5562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0167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81000"/>
            <a:ext cx="8183880" cy="685800"/>
          </a:xfrm>
        </p:spPr>
        <p:txBody>
          <a:bodyPr/>
          <a:lstStyle/>
          <a:p>
            <a:pPr algn="ctr"/>
            <a:r>
              <a:rPr lang="en-US" u="sng" dirty="0">
                <a:solidFill>
                  <a:schemeClr val="tx1"/>
                </a:solidFill>
                <a:effectLst/>
                <a:latin typeface="Arial" pitchFamily="34" charset="0"/>
                <a:cs typeface="Arial" pitchFamily="34" charset="0"/>
              </a:rPr>
              <a:t>Home Page of </a:t>
            </a:r>
            <a:r>
              <a:rPr lang="en-US" u="sng" dirty="0" smtClean="0">
                <a:solidFill>
                  <a:schemeClr val="tx1"/>
                </a:solidFill>
                <a:effectLst/>
                <a:latin typeface="Arial" pitchFamily="34" charset="0"/>
                <a:cs typeface="Arial" pitchFamily="34" charset="0"/>
              </a:rPr>
              <a:t>Other Employee</a:t>
            </a:r>
            <a:endParaRPr lang="en-IN" dirty="0"/>
          </a:p>
        </p:txBody>
      </p:sp>
      <p:pic>
        <p:nvPicPr>
          <p:cNvPr id="37890" name="Picture 2" descr="C:\Users\krupa\Desktop\new ss\Screenshot (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8229600" cy="5229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5427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7200"/>
            <a:ext cx="8183880" cy="762000"/>
          </a:xfrm>
        </p:spPr>
        <p:txBody>
          <a:bodyPr/>
          <a:lstStyle/>
          <a:p>
            <a:pPr algn="ctr"/>
            <a:r>
              <a:rPr lang="en-US" u="sng" dirty="0" smtClean="0">
                <a:solidFill>
                  <a:schemeClr val="tx1"/>
                </a:solidFill>
                <a:effectLst/>
                <a:latin typeface="Arial" pitchFamily="34" charset="0"/>
                <a:cs typeface="Arial" pitchFamily="34" charset="0"/>
              </a:rPr>
              <a:t>Department </a:t>
            </a:r>
            <a:r>
              <a:rPr lang="en-US" u="sng" dirty="0" smtClean="0">
                <a:solidFill>
                  <a:schemeClr val="tx1"/>
                </a:solidFill>
                <a:effectLst/>
                <a:latin typeface="Arial" pitchFamily="34" charset="0"/>
                <a:cs typeface="Arial" pitchFamily="34" charset="0"/>
              </a:rPr>
              <a:t>Add Page(Admin)</a:t>
            </a:r>
            <a:endParaRPr lang="en-IN" u="sng" dirty="0">
              <a:solidFill>
                <a:schemeClr val="tx1"/>
              </a:solidFill>
              <a:effectLst/>
              <a:latin typeface="Arial" pitchFamily="34" charset="0"/>
              <a:cs typeface="Arial" pitchFamily="34" charset="0"/>
            </a:endParaRPr>
          </a:p>
        </p:txBody>
      </p:sp>
      <p:pic>
        <p:nvPicPr>
          <p:cNvPr id="3" name="Picture 2" descr="C:\Users\krupa\Desktop\new ss\Screenshot (8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1534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827582"/>
      </p:ext>
    </p:extLst>
  </p:cSld>
  <p:clrMapOvr>
    <a:masterClrMapping/>
  </p:clrMapOvr>
  <p:transition spd="slow">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33400"/>
            <a:ext cx="8183880" cy="762000"/>
          </a:xfrm>
        </p:spPr>
        <p:txBody>
          <a:bodyPr/>
          <a:lstStyle/>
          <a:p>
            <a:pPr algn="ctr"/>
            <a:r>
              <a:rPr lang="en-US" u="sng" dirty="0" smtClean="0">
                <a:solidFill>
                  <a:schemeClr val="tx1"/>
                </a:solidFill>
                <a:effectLst/>
                <a:latin typeface="Arial" pitchFamily="34" charset="0"/>
                <a:cs typeface="Arial" pitchFamily="34" charset="0"/>
              </a:rPr>
              <a:t>Department</a:t>
            </a:r>
            <a:r>
              <a:rPr lang="en-US" u="sng" dirty="0" smtClean="0">
                <a:solidFill>
                  <a:schemeClr val="tx1"/>
                </a:solidFill>
                <a:effectLst/>
                <a:latin typeface="Arial" pitchFamily="34" charset="0"/>
                <a:cs typeface="Arial" pitchFamily="34" charset="0"/>
              </a:rPr>
              <a:t> </a:t>
            </a:r>
            <a:r>
              <a:rPr lang="en-US" u="sng" dirty="0" smtClean="0">
                <a:solidFill>
                  <a:schemeClr val="tx1"/>
                </a:solidFill>
                <a:effectLst/>
                <a:latin typeface="Arial" pitchFamily="34" charset="0"/>
                <a:cs typeface="Arial" pitchFamily="34" charset="0"/>
              </a:rPr>
              <a:t>Update Page(Admin)</a:t>
            </a:r>
            <a:endParaRPr lang="en-IN" u="sng" dirty="0">
              <a:solidFill>
                <a:schemeClr val="tx1"/>
              </a:solidFill>
              <a:effectLst/>
              <a:latin typeface="Arial" pitchFamily="34" charset="0"/>
              <a:cs typeface="Arial" pitchFamily="34" charset="0"/>
            </a:endParaRPr>
          </a:p>
        </p:txBody>
      </p:sp>
      <p:pic>
        <p:nvPicPr>
          <p:cNvPr id="39938" name="Picture 2" descr="C:\Users\krupa\Desktop\new ss\Screenshot (1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229600" cy="499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238703"/>
      </p:ext>
    </p:extLst>
  </p:cSld>
  <p:clrMapOvr>
    <a:masterClrMapping/>
  </p:clrMapOvr>
  <p:transition spd="slow">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81000"/>
            <a:ext cx="8183880" cy="609600"/>
          </a:xfrm>
        </p:spPr>
        <p:txBody>
          <a:bodyPr>
            <a:normAutofit fontScale="90000"/>
          </a:bodyPr>
          <a:lstStyle/>
          <a:p>
            <a:pPr algn="ctr"/>
            <a:r>
              <a:rPr lang="en-US" u="sng" dirty="0" smtClean="0">
                <a:solidFill>
                  <a:schemeClr val="tx1"/>
                </a:solidFill>
                <a:effectLst/>
                <a:latin typeface="Arial" pitchFamily="34" charset="0"/>
                <a:cs typeface="Arial" pitchFamily="34" charset="0"/>
              </a:rPr>
              <a:t>Holiday </a:t>
            </a:r>
            <a:r>
              <a:rPr lang="en-US" u="sng" dirty="0" smtClean="0">
                <a:solidFill>
                  <a:schemeClr val="tx1"/>
                </a:solidFill>
                <a:effectLst/>
                <a:latin typeface="Arial" pitchFamily="34" charset="0"/>
                <a:cs typeface="Arial" pitchFamily="34" charset="0"/>
              </a:rPr>
              <a:t>View(Admin)</a:t>
            </a:r>
            <a:endParaRPr lang="en-IN" u="sng" dirty="0">
              <a:solidFill>
                <a:schemeClr val="tx1"/>
              </a:solidFill>
              <a:effectLst/>
              <a:latin typeface="Arial" pitchFamily="34" charset="0"/>
              <a:cs typeface="Arial" pitchFamily="34" charset="0"/>
            </a:endParaRPr>
          </a:p>
        </p:txBody>
      </p:sp>
      <p:pic>
        <p:nvPicPr>
          <p:cNvPr id="40962" name="Picture 2" descr="C:\Users\krupa\Desktop\new ss\Screenshot (8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8305800" cy="5091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81024"/>
      </p:ext>
    </p:extLst>
  </p:cSld>
  <p:clrMapOvr>
    <a:masterClrMapping/>
  </p:clrMapOvr>
  <p:transition spd="slow">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7200"/>
            <a:ext cx="8183880" cy="609600"/>
          </a:xfrm>
        </p:spPr>
        <p:txBody>
          <a:bodyPr>
            <a:normAutofit fontScale="90000"/>
          </a:bodyPr>
          <a:lstStyle/>
          <a:p>
            <a:pPr algn="ctr"/>
            <a:r>
              <a:rPr lang="en-US" u="sng" dirty="0" smtClean="0">
                <a:solidFill>
                  <a:schemeClr val="tx1"/>
                </a:solidFill>
                <a:effectLst/>
                <a:latin typeface="Arial" pitchFamily="34" charset="0"/>
                <a:cs typeface="Arial" pitchFamily="34" charset="0"/>
              </a:rPr>
              <a:t>Shift View More(Admin)</a:t>
            </a:r>
            <a:endParaRPr lang="en-IN" u="sng" dirty="0">
              <a:solidFill>
                <a:schemeClr val="tx1"/>
              </a:solidFill>
              <a:effectLst/>
              <a:latin typeface="Arial" pitchFamily="34" charset="0"/>
              <a:cs typeface="Arial" pitchFamily="34" charset="0"/>
            </a:endParaRPr>
          </a:p>
        </p:txBody>
      </p:sp>
      <p:pic>
        <p:nvPicPr>
          <p:cNvPr id="56322" name="Picture 2" descr="C:\Users\krupa\Desktop\new ss\Screenshot (7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8229600" cy="537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267971"/>
      </p:ext>
    </p:extLst>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KRUPA\college\sem 5\project details\ppt diagrams\stock-photo-online-chat-talk-bubble-icon-glossy-blue-reflected-square-butt-152404766.jpg"/>
          <p:cNvPicPr>
            <a:picLocks noChangeAspect="1" noChangeArrowheads="1"/>
          </p:cNvPicPr>
          <p:nvPr/>
        </p:nvPicPr>
        <p:blipFill>
          <a:blip r:embed="rId2">
            <a:duotone>
              <a:schemeClr val="bg2">
                <a:shade val="45000"/>
                <a:satMod val="135000"/>
              </a:schemeClr>
              <a:prstClr val="white"/>
            </a:duotone>
            <a:lum contrast="-41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10342" y="1981200"/>
            <a:ext cx="6965776"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1066800" y="1981200"/>
            <a:ext cx="7056784" cy="3657600"/>
          </a:xfrm>
          <a:ln>
            <a:solidFill>
              <a:schemeClr val="tx2"/>
            </a:solidFill>
          </a:ln>
        </p:spPr>
        <p:txBody>
          <a:bodyPr>
            <a:normAutofit fontScale="85000" lnSpcReduction="10000"/>
          </a:bodyPr>
          <a:lstStyle/>
          <a:p>
            <a:pPr algn="just"/>
            <a:endParaRPr lang="en-US" dirty="0" smtClean="0">
              <a:latin typeface="Times New Roman" pitchFamily="18" charset="0"/>
              <a:cs typeface="Times New Roman" pitchFamily="18" charset="0"/>
            </a:endParaRPr>
          </a:p>
          <a:p>
            <a:pPr algn="just"/>
            <a:r>
              <a:rPr lang="en-US" sz="3300" b="1" u="sng" dirty="0" smtClean="0">
                <a:latin typeface="Times New Roman" pitchFamily="18" charset="0"/>
                <a:cs typeface="Times New Roman" pitchFamily="18" charset="0"/>
              </a:rPr>
              <a:t>Online Chat:</a:t>
            </a:r>
          </a:p>
          <a:p>
            <a:pPr marL="0" indent="0" algn="just">
              <a:buNone/>
            </a:pP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Our System manages </a:t>
            </a:r>
            <a:r>
              <a:rPr lang="en-US" b="1" dirty="0">
                <a:latin typeface="Times New Roman" pitchFamily="18" charset="0"/>
                <a:cs typeface="Times New Roman" pitchFamily="18" charset="0"/>
              </a:rPr>
              <a:t>the messages to be delivered to the employees. </a:t>
            </a:r>
            <a:r>
              <a:rPr lang="en-US" b="1" dirty="0" smtClean="0">
                <a:latin typeface="Times New Roman" pitchFamily="18" charset="0"/>
                <a:cs typeface="Times New Roman" pitchFamily="18" charset="0"/>
              </a:rPr>
              <a:t>Employees, </a:t>
            </a:r>
            <a:r>
              <a:rPr lang="en-US" b="1" dirty="0">
                <a:latin typeface="Times New Roman" pitchFamily="18" charset="0"/>
                <a:cs typeface="Times New Roman" pitchFamily="18" charset="0"/>
              </a:rPr>
              <a:t>at any level of </a:t>
            </a:r>
            <a:r>
              <a:rPr lang="en-US" b="1" dirty="0" smtClean="0">
                <a:latin typeface="Times New Roman" pitchFamily="18" charset="0"/>
                <a:cs typeface="Times New Roman" pitchFamily="18" charset="0"/>
              </a:rPr>
              <a:t>designation, </a:t>
            </a:r>
            <a:r>
              <a:rPr lang="en-US" b="1" dirty="0">
                <a:latin typeface="Times New Roman" pitchFamily="18" charset="0"/>
                <a:cs typeface="Times New Roman" pitchFamily="18" charset="0"/>
              </a:rPr>
              <a:t>can chat or send a message to any other employee of company. </a:t>
            </a:r>
            <a:r>
              <a:rPr lang="en-US" b="1" dirty="0" smtClean="0">
                <a:latin typeface="Times New Roman" pitchFamily="18" charset="0"/>
                <a:cs typeface="Times New Roman" pitchFamily="18" charset="0"/>
              </a:rPr>
              <a:t>If </a:t>
            </a:r>
            <a:r>
              <a:rPr lang="en-US" b="1" dirty="0">
                <a:latin typeface="Times New Roman" pitchFamily="18" charset="0"/>
                <a:cs typeface="Times New Roman" pitchFamily="18" charset="0"/>
              </a:rPr>
              <a:t>both the employees are online at same the time, they can give immediate response to each other. The advantage about this feature is that, any employee can solve the query by asking the particular employee.</a:t>
            </a:r>
            <a:endParaRPr lang="en-IN" b="1"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p:txBody>
      </p:sp>
      <p:sp>
        <p:nvSpPr>
          <p:cNvPr id="3" name="Title 2"/>
          <p:cNvSpPr>
            <a:spLocks noGrp="1"/>
          </p:cNvSpPr>
          <p:nvPr>
            <p:ph type="title"/>
          </p:nvPr>
        </p:nvSpPr>
        <p:spPr>
          <a:xfrm>
            <a:off x="533400" y="609600"/>
            <a:ext cx="8183880" cy="1051560"/>
          </a:xfrm>
        </p:spPr>
        <p:txBody>
          <a:bodyPr/>
          <a:lstStyle/>
          <a:p>
            <a:r>
              <a:rPr lang="en-US" b="1" u="sng" dirty="0" smtClean="0">
                <a:solidFill>
                  <a:schemeClr val="tx2"/>
                </a:solidFill>
              </a:rPr>
              <a:t>Go Online (Unique Feature)</a:t>
            </a:r>
            <a:endParaRPr lang="en-IN" b="1" u="sng" dirty="0">
              <a:solidFill>
                <a:schemeClr val="tx2"/>
              </a:solidFill>
            </a:endParaRPr>
          </a:p>
        </p:txBody>
      </p:sp>
    </p:spTree>
    <p:extLst>
      <p:ext uri="{BB962C8B-B14F-4D97-AF65-F5344CB8AC3E}">
        <p14:creationId xmlns:p14="http://schemas.microsoft.com/office/powerpoint/2010/main" val="2122201274"/>
      </p:ext>
    </p:extLst>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7200"/>
            <a:ext cx="8183880" cy="685800"/>
          </a:xfrm>
        </p:spPr>
        <p:txBody>
          <a:bodyPr>
            <a:normAutofit/>
          </a:bodyPr>
          <a:lstStyle/>
          <a:p>
            <a:pPr algn="ctr"/>
            <a:r>
              <a:rPr lang="en-US" u="sng" dirty="0" smtClean="0">
                <a:solidFill>
                  <a:schemeClr val="tx1"/>
                </a:solidFill>
                <a:effectLst/>
                <a:latin typeface="Arial" pitchFamily="34" charset="0"/>
                <a:cs typeface="Arial" pitchFamily="34" charset="0"/>
              </a:rPr>
              <a:t>Accept/Reject Leaves List(Admin)</a:t>
            </a:r>
            <a:endParaRPr lang="en-IN" u="sng" dirty="0">
              <a:solidFill>
                <a:schemeClr val="tx1"/>
              </a:solidFill>
              <a:effectLst/>
              <a:latin typeface="Arial" pitchFamily="34" charset="0"/>
              <a:cs typeface="Arial" pitchFamily="34" charset="0"/>
            </a:endParaRPr>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1148366"/>
            <a:ext cx="8305800" cy="5328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3504889"/>
      </p:ext>
    </p:extLst>
  </p:cSld>
  <p:clrMapOvr>
    <a:masterClrMapping/>
  </p:clrMapOvr>
  <p:transition spd="slow">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09600"/>
            <a:ext cx="8183880" cy="533400"/>
          </a:xfrm>
        </p:spPr>
        <p:txBody>
          <a:bodyPr>
            <a:normAutofit fontScale="90000"/>
          </a:bodyPr>
          <a:lstStyle/>
          <a:p>
            <a:pPr algn="ctr"/>
            <a:r>
              <a:rPr lang="en-US" u="sng" dirty="0" smtClean="0">
                <a:solidFill>
                  <a:schemeClr val="tx1"/>
                </a:solidFill>
                <a:effectLst/>
                <a:latin typeface="Arial" pitchFamily="34" charset="0"/>
                <a:cs typeface="Arial" pitchFamily="34" charset="0"/>
              </a:rPr>
              <a:t>Leave Reject Description</a:t>
            </a:r>
            <a:endParaRPr lang="en-IN" u="sng" dirty="0">
              <a:solidFill>
                <a:schemeClr val="tx1"/>
              </a:solidFill>
              <a:effectLst/>
              <a:latin typeface="Arial" pitchFamily="34" charset="0"/>
              <a:cs typeface="Arial" pitchFamily="34" charset="0"/>
            </a:endParaRPr>
          </a:p>
        </p:txBody>
      </p:sp>
      <p:pic>
        <p:nvPicPr>
          <p:cNvPr id="43010" name="Picture 2" descr="C:\Users\krupa\Desktop\new ss\Screenshot (1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86962"/>
            <a:ext cx="8305800" cy="5366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803932"/>
      </p:ext>
    </p:extLst>
  </p:cSld>
  <p:clrMapOvr>
    <a:masterClrMapping/>
  </p:clrMapOvr>
  <p:transition spd="slow">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81000"/>
            <a:ext cx="8183880" cy="685800"/>
          </a:xfrm>
        </p:spPr>
        <p:txBody>
          <a:bodyPr/>
          <a:lstStyle/>
          <a:p>
            <a:pPr algn="ctr"/>
            <a:r>
              <a:rPr lang="en-US" u="sng" dirty="0" smtClean="0">
                <a:solidFill>
                  <a:schemeClr val="tx1"/>
                </a:solidFill>
                <a:latin typeface="Arial" pitchFamily="34" charset="0"/>
                <a:cs typeface="Arial" pitchFamily="34" charset="0"/>
              </a:rPr>
              <a:t>Calculate Salary(Admin)</a:t>
            </a:r>
            <a:endParaRPr lang="en-IN" u="sng" dirty="0">
              <a:solidFill>
                <a:schemeClr val="tx1"/>
              </a:solidFill>
              <a:latin typeface="Arial" pitchFamily="34" charset="0"/>
              <a:cs typeface="Arial" pitchFamily="34" charset="0"/>
            </a:endParaRPr>
          </a:p>
        </p:txBody>
      </p:sp>
      <p:pic>
        <p:nvPicPr>
          <p:cNvPr id="57346" name="Picture 2" descr="C:\Users\krupa\Desktop\new ss\Screenshot (9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305800" cy="515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211864"/>
      </p:ext>
    </p:extLst>
  </p:cSld>
  <p:clrMapOvr>
    <a:masterClrMapping/>
  </p:clrMapOvr>
  <p:transition spd="slow">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7200"/>
            <a:ext cx="8183880" cy="609600"/>
          </a:xfrm>
        </p:spPr>
        <p:txBody>
          <a:bodyPr>
            <a:normAutofit fontScale="90000"/>
          </a:bodyPr>
          <a:lstStyle/>
          <a:p>
            <a:pPr algn="ctr"/>
            <a:r>
              <a:rPr lang="en-US" u="sng" dirty="0" smtClean="0">
                <a:solidFill>
                  <a:schemeClr val="tx1"/>
                </a:solidFill>
                <a:effectLst/>
                <a:latin typeface="Arial" pitchFamily="34" charset="0"/>
                <a:cs typeface="Arial" pitchFamily="34" charset="0"/>
              </a:rPr>
              <a:t>Performance Report of employee</a:t>
            </a:r>
            <a:endParaRPr lang="en-IN" u="sng" dirty="0">
              <a:solidFill>
                <a:schemeClr val="tx1"/>
              </a:solidFill>
              <a:effectLst/>
              <a:latin typeface="Arial" pitchFamily="34" charset="0"/>
              <a:cs typeface="Arial" pitchFamily="34" charset="0"/>
            </a:endParaRPr>
          </a:p>
        </p:txBody>
      </p:sp>
      <p:pic>
        <p:nvPicPr>
          <p:cNvPr id="44036" name="Picture 4" descr="C:\Users\krupa\Desktop\new ss\Screenshot (9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19200"/>
            <a:ext cx="4343400" cy="5105400"/>
          </a:xfrm>
          <a:prstGeom prst="rect">
            <a:avLst/>
          </a:prstGeom>
          <a:noFill/>
          <a:extLst>
            <a:ext uri="{909E8E84-426E-40DD-AFC4-6F175D3DCCD1}">
              <a14:hiddenFill xmlns:a14="http://schemas.microsoft.com/office/drawing/2010/main">
                <a:solidFill>
                  <a:srgbClr val="FFFFFF"/>
                </a:solidFill>
              </a14:hiddenFill>
            </a:ext>
          </a:extLst>
        </p:spPr>
      </p:pic>
      <p:pic>
        <p:nvPicPr>
          <p:cNvPr id="44037" name="Picture 5" descr="C:\Users\krupa\Desktop\new ss\Screenshot (9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6410" y="1219200"/>
            <a:ext cx="41148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787496"/>
      </p:ext>
    </p:extLst>
  </p:cSld>
  <p:clrMapOvr>
    <a:masterClrMapping/>
  </p:clrMapOvr>
  <p:transition spd="slow">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7200"/>
            <a:ext cx="8183880" cy="609600"/>
          </a:xfrm>
        </p:spPr>
        <p:txBody>
          <a:bodyPr>
            <a:normAutofit fontScale="90000"/>
          </a:bodyPr>
          <a:lstStyle/>
          <a:p>
            <a:pPr algn="ctr"/>
            <a:r>
              <a:rPr lang="en-US" u="sng" dirty="0" smtClean="0">
                <a:solidFill>
                  <a:schemeClr val="tx1"/>
                </a:solidFill>
                <a:effectLst/>
                <a:latin typeface="Arial" pitchFamily="34" charset="0"/>
                <a:cs typeface="Arial" pitchFamily="34" charset="0"/>
              </a:rPr>
              <a:t>Salary Calculated</a:t>
            </a:r>
            <a:endParaRPr lang="en-IN" u="sng" dirty="0">
              <a:solidFill>
                <a:schemeClr val="tx1"/>
              </a:solidFill>
              <a:effectLst/>
              <a:latin typeface="Arial" pitchFamily="34" charset="0"/>
              <a:cs typeface="Arial" pitchFamily="34" charset="0"/>
            </a:endParaRPr>
          </a:p>
        </p:txBody>
      </p:sp>
      <p:pic>
        <p:nvPicPr>
          <p:cNvPr id="45058" name="Picture 2" descr="C:\Users\krupa\Desktop\new ss\Screenshot (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142999"/>
            <a:ext cx="8305801" cy="53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015224"/>
      </p:ext>
    </p:extLst>
  </p:cSld>
  <p:clrMapOvr>
    <a:masterClrMapping/>
  </p:clrMapOvr>
  <p:transition spd="slow">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7200"/>
            <a:ext cx="8183880" cy="685800"/>
          </a:xfrm>
        </p:spPr>
        <p:txBody>
          <a:bodyPr/>
          <a:lstStyle/>
          <a:p>
            <a:pPr algn="ctr"/>
            <a:r>
              <a:rPr lang="en-US" u="sng" dirty="0" err="1" smtClean="0">
                <a:solidFill>
                  <a:schemeClr val="tx1"/>
                </a:solidFill>
                <a:effectLst/>
                <a:latin typeface="Arial" pitchFamily="34" charset="0"/>
                <a:cs typeface="Arial" pitchFamily="34" charset="0"/>
              </a:rPr>
              <a:t>Payslip</a:t>
            </a:r>
            <a:r>
              <a:rPr lang="en-US" u="sng" dirty="0" smtClean="0">
                <a:solidFill>
                  <a:schemeClr val="tx1"/>
                </a:solidFill>
                <a:effectLst/>
                <a:latin typeface="Arial" pitchFamily="34" charset="0"/>
                <a:cs typeface="Arial" pitchFamily="34" charset="0"/>
              </a:rPr>
              <a:t> generated</a:t>
            </a:r>
            <a:endParaRPr lang="en-IN" u="sng" dirty="0">
              <a:solidFill>
                <a:schemeClr val="tx1"/>
              </a:solidFill>
              <a:effectLst/>
              <a:latin typeface="Arial" pitchFamily="34" charset="0"/>
              <a:cs typeface="Arial" pitchFamily="34" charset="0"/>
            </a:endParaRPr>
          </a:p>
        </p:txBody>
      </p:sp>
      <p:pic>
        <p:nvPicPr>
          <p:cNvPr id="46082" name="Picture 2" descr="C:\Users\krupa\Desktop\new ss\Screenshot (9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71600"/>
            <a:ext cx="8077200" cy="5148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365880"/>
      </p:ext>
    </p:extLst>
  </p:cSld>
  <p:clrMapOvr>
    <a:masterClrMapping/>
  </p:clrMapOvr>
  <p:transition spd="slow">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7200"/>
            <a:ext cx="8183880" cy="685800"/>
          </a:xfrm>
        </p:spPr>
        <p:txBody>
          <a:bodyPr/>
          <a:lstStyle/>
          <a:p>
            <a:pPr algn="ctr"/>
            <a:r>
              <a:rPr lang="en-US" u="sng" dirty="0" smtClean="0">
                <a:solidFill>
                  <a:schemeClr val="tx1"/>
                </a:solidFill>
                <a:effectLst/>
                <a:latin typeface="Arial" pitchFamily="34" charset="0"/>
                <a:cs typeface="Arial" pitchFamily="34" charset="0"/>
              </a:rPr>
              <a:t>Generated Report(Print)</a:t>
            </a:r>
            <a:endParaRPr lang="en-IN" u="sng" dirty="0">
              <a:solidFill>
                <a:schemeClr val="tx1"/>
              </a:solidFill>
              <a:effectLst/>
              <a:latin typeface="Arial" pitchFamily="34" charset="0"/>
              <a:cs typeface="Arial" pitchFamily="34" charset="0"/>
            </a:endParaRPr>
          </a:p>
        </p:txBody>
      </p:sp>
      <p:pic>
        <p:nvPicPr>
          <p:cNvPr id="49154" name="Picture 2" descr="C:\Users\krupa\Desktop\new ss\Screenshot (9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1219199"/>
            <a:ext cx="8229601"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910881"/>
      </p:ext>
    </p:extLst>
  </p:cSld>
  <p:clrMapOvr>
    <a:masterClrMapping/>
  </p:clrMapOvr>
  <p:transition spd="slow">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7200"/>
            <a:ext cx="8183880" cy="609600"/>
          </a:xfrm>
        </p:spPr>
        <p:txBody>
          <a:bodyPr>
            <a:normAutofit fontScale="90000"/>
          </a:bodyPr>
          <a:lstStyle/>
          <a:p>
            <a:pPr algn="ctr"/>
            <a:r>
              <a:rPr lang="en-US" u="sng" dirty="0" smtClean="0">
                <a:solidFill>
                  <a:schemeClr val="tx1"/>
                </a:solidFill>
                <a:effectLst/>
                <a:latin typeface="Arial" pitchFamily="34" charset="0"/>
                <a:cs typeface="Arial" pitchFamily="34" charset="0"/>
              </a:rPr>
              <a:t>Employee List for chat</a:t>
            </a:r>
            <a:endParaRPr lang="en-IN" u="sng" dirty="0">
              <a:solidFill>
                <a:schemeClr val="tx1"/>
              </a:solidFill>
              <a:effectLst/>
              <a:latin typeface="Arial" pitchFamily="34" charset="0"/>
              <a:cs typeface="Arial" pitchFamily="34" charset="0"/>
            </a:endParaRPr>
          </a:p>
        </p:txBody>
      </p:sp>
      <p:pic>
        <p:nvPicPr>
          <p:cNvPr id="47106" name="Picture 2" descr="C:\Users\krupa\Desktop\new ss\Screenshot (8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1143000"/>
            <a:ext cx="8305801"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709114"/>
      </p:ext>
    </p:extLst>
  </p:cSld>
  <p:clrMapOvr>
    <a:masterClrMapping/>
  </p:clrMapOvr>
  <p:transition spd="slow">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7200"/>
            <a:ext cx="8183880" cy="685800"/>
          </a:xfrm>
        </p:spPr>
        <p:txBody>
          <a:bodyPr/>
          <a:lstStyle/>
          <a:p>
            <a:pPr algn="ctr"/>
            <a:r>
              <a:rPr lang="en-US" u="sng" dirty="0" smtClean="0">
                <a:solidFill>
                  <a:schemeClr val="tx1"/>
                </a:solidFill>
                <a:effectLst/>
                <a:latin typeface="Arial" pitchFamily="34" charset="0"/>
                <a:cs typeface="Arial" pitchFamily="34" charset="0"/>
              </a:rPr>
              <a:t>Chat Box</a:t>
            </a:r>
            <a:endParaRPr lang="en-IN" u="sng" dirty="0">
              <a:solidFill>
                <a:schemeClr val="tx1"/>
              </a:solidFill>
              <a:effectLst/>
              <a:latin typeface="Arial" pitchFamily="34" charset="0"/>
              <a:cs typeface="Arial" pitchFamily="34" charset="0"/>
            </a:endParaRPr>
          </a:p>
        </p:txBody>
      </p:sp>
      <p:pic>
        <p:nvPicPr>
          <p:cNvPr id="48130" name="Picture 2" descr="C:\Users\krupa\Desktop\new ss\Screenshot (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100" y="1295399"/>
            <a:ext cx="8250700"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821082"/>
      </p:ext>
    </p:extLst>
  </p:cSld>
  <p:clrMapOvr>
    <a:masterClrMapping/>
  </p:clrMapOvr>
  <p:transition spd="slow">
    <p:pull/>
  </p:transition>
  <p:timing>
    <p:tnLst>
      <p:par>
        <p:cTn id="1" dur="indefinite" restart="never" nodeType="tmRoot"/>
      </p:par>
    </p:tnLst>
  </p:timing>
</p:sld>
</file>

<file path=ppt/slides/slide39.xml><?xml version="1.0" encoding="utf-8"?>
<p:sld xmlns:r="http://schemas.openxmlformats.org/officeDocument/2006/relationships" xmlns:p="http://schemas.openxmlformats.org/presentationml/2006/main" xmlns:a="http://schemas.openxmlformats.org/drawingml/2006/main">
  <p:cSld>
    <p:spTree>
      <p:nvGrpSpPr>
        <p:cNvPr name="" id="1"/>
        <p:cNvGrpSpPr/>
        <p:nvPr/>
      </p:nvGrpSpPr>
      <p:grpSpPr>
        <a:xfrm>
          <a:off x="0" y="0"/>
          <a:ext cy="0" cx="0"/>
          <a:chOff x="0" y="0"/>
          <a:chExt cy="0" cx="0"/>
        </a:xfrm>
      </p:grpSpPr>
      <p:sp>
        <p:nvSpPr>
          <p:cNvPr name="Title 1" id="2"/>
          <p:cNvSpPr>
            <a:spLocks noGrp="1"/>
          </p:cNvSpPr>
          <p:nvPr>
            <p:ph type="title"/>
          </p:nvPr>
        </p:nvSpPr>
        <p:spPr>
          <a:xfrm>
            <a:off x="502920" y="457200"/>
            <a:ext cy="533400" cx="8183880"/>
          </a:xfrm>
        </p:spPr>
        <p:txBody>
          <a:bodyPr>
            <a:normAutofit fontScale="90000"/>
          </a:bodyPr>
          <a:lstStyle/>
          <a:p>
            <a:pPr algn="ctr"/>
            <a:r>
              <a:rPr u="sng" smtClean="0" lang="en-US" dirty="0">
                <a:solidFill>
                  <a:schemeClr val="tx1"/>
                </a:solidFill>
                <a:effectLst/>
                <a:latin pitchFamily="34" charset="0" typeface="Arial"/>
                <a:cs pitchFamily="34" charset="0" typeface="Arial"/>
              </a:rPr>
              <a:t>Generated Report</a:t>
            </a:r>
            <a:endParaRPr u="sng" lang="en-IN" dirty="0">
              <a:solidFill>
                <a:schemeClr val="tx1"/>
              </a:solidFill>
              <a:effectLst/>
              <a:latin pitchFamily="34" charset="0" typeface="Arial"/>
              <a:cs pitchFamily="34" charset="0" typeface="Arial"/>
            </a:endParaRPr>
          </a:p>
        </p:txBody>
      </p:sp>
      <p:pic>
        <p:nvPicPr>
          <p:cNvPr name="Picture" id="61442"/>
          <p:cNvPicPr/>
          <p:nvPr/>
        </p:nvPicPr>
        <p:blipFill>
          <a:blip r:embed="rId4"/>
          <a:stretch>
            <a:fillRect/>
          </a:stretch>
        </p:blipFill>
        <p:spPr>
          <a:xfrm>
            <a:off x="721420" y="1757890"/>
            <a:ext cy="3615438" cx="7656223"/>
          </a:xfrm>
          <a:prstGeom prst="rect"/>
          <a:noFill/>
        </p:spPr>
      </p:pic>
    </p:spTree>
    <p:extLst>
      <p:ext uri="{BB962C8B-B14F-4D97-AF65-F5344CB8AC3E}">
        <p14:creationId xmlns:p14="http://schemas.microsoft.com/office/powerpoint/2010/main" val="3498283643"/>
      </p:ext>
    </p:extLst>
  </p:cSld>
  <p:clrMapOvr>
    <a:masterClrMapping/>
  </p:clrMapOvr>
  <p:transition spd="slow">
    <p:pull/>
  </p:transition>
  <p:timing>
    <p:tnLst>
      <p:par>
        <p:cTn restart="never" dur="indefinite" id="1" nodeType="clickEffec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838200"/>
            <a:ext cx="8183880" cy="1051560"/>
          </a:xfrm>
        </p:spPr>
        <p:txBody>
          <a:bodyPr>
            <a:normAutofit fontScale="90000"/>
          </a:bodyPr>
          <a:lstStyle/>
          <a:p>
            <a:r>
              <a:rPr lang="en-US" b="1" u="sng" dirty="0" smtClean="0">
                <a:solidFill>
                  <a:schemeClr val="tx2"/>
                </a:solidFill>
              </a:rPr>
              <a:t>We provide Easy to read Reports</a:t>
            </a:r>
            <a:endParaRPr lang="en-IN" b="1" u="sng" dirty="0">
              <a:solidFill>
                <a:schemeClr val="tx2"/>
              </a:solidFill>
            </a:endParaRPr>
          </a:p>
        </p:txBody>
      </p:sp>
      <p:sp>
        <p:nvSpPr>
          <p:cNvPr id="2" name="Content Placeholder 1"/>
          <p:cNvSpPr>
            <a:spLocks noGrp="1"/>
          </p:cNvSpPr>
          <p:nvPr>
            <p:ph idx="1"/>
          </p:nvPr>
        </p:nvSpPr>
        <p:spPr>
          <a:xfrm>
            <a:off x="899592" y="2420889"/>
            <a:ext cx="7272808" cy="3600400"/>
          </a:xfrm>
          <a:ln>
            <a:solidFill>
              <a:schemeClr val="tx2"/>
            </a:solidFill>
          </a:ln>
        </p:spPr>
        <p:txBody>
          <a:bodyPr/>
          <a:lstStyle/>
          <a:p>
            <a:pPr algn="just"/>
            <a:r>
              <a:rPr lang="en-US" b="1" u="sng" dirty="0" smtClean="0">
                <a:latin typeface="Times New Roman" pitchFamily="18" charset="0"/>
                <a:cs typeface="Times New Roman" pitchFamily="18" charset="0"/>
              </a:rPr>
              <a:t>Our detailed Report includes:-</a:t>
            </a:r>
          </a:p>
          <a:p>
            <a:pPr lvl="1" algn="just"/>
            <a:r>
              <a:rPr lang="en-US" dirty="0" smtClean="0">
                <a:latin typeface="Times New Roman" pitchFamily="18" charset="0"/>
                <a:cs typeface="Times New Roman" pitchFamily="18" charset="0"/>
              </a:rPr>
              <a:t>Payroll Summary</a:t>
            </a:r>
          </a:p>
          <a:p>
            <a:pPr lvl="1" algn="just"/>
            <a:r>
              <a:rPr lang="en-US" dirty="0" smtClean="0">
                <a:latin typeface="Times New Roman" pitchFamily="18" charset="0"/>
                <a:cs typeface="Times New Roman" pitchFamily="18" charset="0"/>
              </a:rPr>
              <a:t>Consolidated Report</a:t>
            </a:r>
          </a:p>
          <a:p>
            <a:pPr lvl="1" algn="just"/>
            <a:r>
              <a:rPr lang="en-US" dirty="0" smtClean="0">
                <a:latin typeface="Times New Roman" pitchFamily="18" charset="0"/>
                <a:cs typeface="Times New Roman" pitchFamily="18" charset="0"/>
              </a:rPr>
              <a:t>Arrival / Departure Time</a:t>
            </a:r>
          </a:p>
          <a:p>
            <a:pPr lvl="1" algn="just"/>
            <a:r>
              <a:rPr lang="en-US" dirty="0" smtClean="0">
                <a:latin typeface="Times New Roman" pitchFamily="18" charset="0"/>
                <a:cs typeface="Times New Roman" pitchFamily="18" charset="0"/>
              </a:rPr>
              <a:t>Holiday type</a:t>
            </a:r>
          </a:p>
          <a:p>
            <a:pPr lvl="1" algn="just"/>
            <a:r>
              <a:rPr lang="en-US" dirty="0" smtClean="0">
                <a:latin typeface="Times New Roman" pitchFamily="18" charset="0"/>
                <a:cs typeface="Times New Roman" pitchFamily="18" charset="0"/>
              </a:rPr>
              <a:t>Absence/presence</a:t>
            </a:r>
          </a:p>
          <a:p>
            <a:pPr lvl="1" algn="just"/>
            <a:r>
              <a:rPr lang="en-US" dirty="0" smtClean="0">
                <a:latin typeface="Times New Roman" pitchFamily="18" charset="0"/>
                <a:cs typeface="Times New Roman" pitchFamily="18" charset="0"/>
              </a:rPr>
              <a:t>Late out</a:t>
            </a:r>
          </a:p>
          <a:p>
            <a:pPr lvl="1" algn="just"/>
            <a:r>
              <a:rPr lang="en-US" dirty="0" smtClean="0">
                <a:latin typeface="Times New Roman" pitchFamily="18" charset="0"/>
                <a:cs typeface="Times New Roman" pitchFamily="18" charset="0"/>
              </a:rPr>
              <a:t>Shifts</a:t>
            </a:r>
          </a:p>
          <a:p>
            <a:pPr lvl="1" algn="just"/>
            <a:endParaRPr lang="en-US" dirty="0" smtClean="0">
              <a:latin typeface="Times New Roman" pitchFamily="18" charset="0"/>
              <a:cs typeface="Times New Roman" pitchFamily="18" charset="0"/>
            </a:endParaRPr>
          </a:p>
          <a:p>
            <a:pPr lvl="1" algn="just"/>
            <a:endParaRPr lang="en-US" dirty="0" smtClean="0">
              <a:latin typeface="Times New Roman" pitchFamily="18" charset="0"/>
              <a:cs typeface="Times New Roman" pitchFamily="18" charset="0"/>
            </a:endParaRPr>
          </a:p>
          <a:p>
            <a:pPr lvl="1" algn="just"/>
            <a:endParaRPr lang="en-US" dirty="0" smtClean="0">
              <a:latin typeface="Times New Roman" pitchFamily="18" charset="0"/>
              <a:cs typeface="Times New Roman" pitchFamily="18" charset="0"/>
            </a:endParaRPr>
          </a:p>
          <a:p>
            <a:pPr lvl="1" algn="just"/>
            <a:endParaRPr lang="en-US" dirty="0" smtClean="0">
              <a:latin typeface="Times New Roman" pitchFamily="18" charset="0"/>
              <a:cs typeface="Times New Roman" pitchFamily="18" charset="0"/>
            </a:endParaRPr>
          </a:p>
          <a:p>
            <a:pPr lvl="1" algn="just"/>
            <a:endParaRPr lang="en-US" b="1" u="sng" dirty="0" smtClean="0">
              <a:latin typeface="Times New Roman" pitchFamily="18" charset="0"/>
              <a:cs typeface="Times New Roman" pitchFamily="18" charset="0"/>
            </a:endParaRPr>
          </a:p>
          <a:p>
            <a:pPr lvl="1" algn="just"/>
            <a:endParaRPr lang="en-US" b="1" u="sng" dirty="0" smtClean="0">
              <a:latin typeface="Times New Roman" pitchFamily="18" charset="0"/>
              <a:cs typeface="Times New Roman" pitchFamily="18" charset="0"/>
            </a:endParaRPr>
          </a:p>
          <a:p>
            <a:pPr algn="just"/>
            <a:endParaRPr lang="en-IN" b="1" u="sng" dirty="0">
              <a:latin typeface="Times New Roman" pitchFamily="18" charset="0"/>
              <a:cs typeface="Times New Roman" pitchFamily="18" charset="0"/>
            </a:endParaRPr>
          </a:p>
        </p:txBody>
      </p:sp>
      <p:pic>
        <p:nvPicPr>
          <p:cNvPr id="6146" name="Picture 2" descr="D:\KRUPA\college\sem 5\project details\ppt diagrams\14-ways-to-earn-money-with-free-reports-to-the-last-detail-small-EqWMPw-clipar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2564904"/>
            <a:ext cx="3463280" cy="346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503403"/>
      </p:ext>
    </p:extLst>
  </p:cSld>
  <p:clrMapOvr>
    <a:masterClrMapping/>
  </p:clrMapOvr>
  <p:transition spd="slow">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81000"/>
            <a:ext cx="8183880" cy="762000"/>
          </a:xfrm>
        </p:spPr>
        <p:txBody>
          <a:bodyPr/>
          <a:lstStyle/>
          <a:p>
            <a:pPr algn="ctr"/>
            <a:r>
              <a:rPr lang="en-US" u="sng" dirty="0" smtClean="0">
                <a:solidFill>
                  <a:schemeClr val="tx1"/>
                </a:solidFill>
                <a:effectLst/>
              </a:rPr>
              <a:t>Change Password</a:t>
            </a:r>
            <a:endParaRPr lang="en-IN" u="sng" dirty="0">
              <a:solidFill>
                <a:schemeClr val="tx1"/>
              </a:solidFill>
              <a:effectLst/>
            </a:endParaRPr>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75" y="1203101"/>
            <a:ext cx="8244625"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3366974"/>
      </p:ext>
    </p:extLst>
  </p:cSld>
  <p:clrMapOvr>
    <a:masterClrMapping/>
  </p:clrMapOvr>
  <p:transition spd="slow">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33400"/>
            <a:ext cx="8183880" cy="838200"/>
          </a:xfrm>
        </p:spPr>
        <p:txBody>
          <a:bodyPr/>
          <a:lstStyle/>
          <a:p>
            <a:pPr algn="ctr"/>
            <a:r>
              <a:rPr lang="en-US" u="sng" dirty="0" smtClean="0">
                <a:solidFill>
                  <a:schemeClr val="tx1"/>
                </a:solidFill>
                <a:effectLst/>
                <a:latin typeface="Arial" pitchFamily="34" charset="0"/>
                <a:cs typeface="Arial" pitchFamily="34" charset="0"/>
              </a:rPr>
              <a:t>Admin Profile</a:t>
            </a:r>
            <a:endParaRPr lang="en-IN" u="sng" dirty="0">
              <a:solidFill>
                <a:schemeClr val="tx1"/>
              </a:solidFill>
              <a:effectLst/>
              <a:latin typeface="Arial" pitchFamily="34" charset="0"/>
              <a:cs typeface="Arial" pitchFamily="34" charset="0"/>
            </a:endParaRPr>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8229600" cy="5170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8845182"/>
      </p:ext>
    </p:extLst>
  </p:cSld>
  <p:clrMapOvr>
    <a:masterClrMapping/>
  </p:clrMapOvr>
  <p:transition spd="slow">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7200"/>
            <a:ext cx="8183880" cy="914400"/>
          </a:xfrm>
        </p:spPr>
        <p:txBody>
          <a:bodyPr/>
          <a:lstStyle/>
          <a:p>
            <a:pPr algn="ctr"/>
            <a:r>
              <a:rPr lang="en-US" u="sng" dirty="0" smtClean="0">
                <a:solidFill>
                  <a:schemeClr val="tx1"/>
                </a:solidFill>
                <a:effectLst/>
                <a:latin typeface="Arial" pitchFamily="34" charset="0"/>
                <a:cs typeface="Arial" pitchFamily="34" charset="0"/>
              </a:rPr>
              <a:t>Apply for leave</a:t>
            </a:r>
            <a:endParaRPr lang="en-IN" u="sng" dirty="0">
              <a:solidFill>
                <a:schemeClr val="tx1"/>
              </a:solidFill>
              <a:effectLst/>
              <a:latin typeface="Arial" pitchFamily="34" charset="0"/>
              <a:cs typeface="Arial" pitchFamily="34" charset="0"/>
            </a:endParaRPr>
          </a:p>
        </p:txBody>
      </p:sp>
      <p:pic>
        <p:nvPicPr>
          <p:cNvPr id="3" name="Picture 2" descr="C:\Users\krupa\Desktop\new ss\Screenshot (9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524000"/>
            <a:ext cx="8305801" cy="494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62289"/>
      </p:ext>
    </p:extLst>
  </p:cSld>
  <p:clrMapOvr>
    <a:masterClrMapping/>
  </p:clrMapOvr>
  <p:transition spd="slow">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7200"/>
            <a:ext cx="8183880" cy="990600"/>
          </a:xfrm>
        </p:spPr>
        <p:txBody>
          <a:bodyPr/>
          <a:lstStyle/>
          <a:p>
            <a:pPr algn="ctr"/>
            <a:r>
              <a:rPr lang="en-US" u="sng" dirty="0" smtClean="0">
                <a:solidFill>
                  <a:schemeClr val="tx1"/>
                </a:solidFill>
                <a:effectLst/>
                <a:latin typeface="Arial" pitchFamily="34" charset="0"/>
                <a:cs typeface="Arial" pitchFamily="34" charset="0"/>
              </a:rPr>
              <a:t>DATA VALIDATIONS</a:t>
            </a:r>
            <a:endParaRPr lang="en-IN" u="sng" dirty="0">
              <a:solidFill>
                <a:schemeClr val="tx1"/>
              </a:solidFill>
              <a:effectLst/>
              <a:latin typeface="Arial" pitchFamily="34" charset="0"/>
              <a:cs typeface="Arial" pitchFamily="34" charset="0"/>
            </a:endParaRPr>
          </a:p>
        </p:txBody>
      </p:sp>
      <p:pic>
        <p:nvPicPr>
          <p:cNvPr id="53251" name="Picture 3" descr="C:\xampp\htdocs\Payroll_Project\ppt pics\icon-35-25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676400"/>
            <a:ext cx="4114800" cy="4114800"/>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710222"/>
      </p:ext>
    </p:extLst>
  </p:cSld>
  <p:clrMapOvr>
    <a:masterClrMapping/>
  </p:clrMapOvr>
  <p:transition spd="slow">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7200"/>
            <a:ext cx="8183880" cy="762000"/>
          </a:xfrm>
        </p:spPr>
        <p:txBody>
          <a:bodyPr/>
          <a:lstStyle/>
          <a:p>
            <a:pPr algn="ctr"/>
            <a:r>
              <a:rPr lang="en-US" u="sng" dirty="0" smtClean="0">
                <a:solidFill>
                  <a:schemeClr val="tx1"/>
                </a:solidFill>
                <a:effectLst/>
                <a:latin typeface="Arial" pitchFamily="34" charset="0"/>
                <a:cs typeface="Arial" pitchFamily="34" charset="0"/>
              </a:rPr>
              <a:t>Validations(Glimpses)</a:t>
            </a:r>
            <a:endParaRPr lang="en-IN" u="sng" dirty="0">
              <a:solidFill>
                <a:schemeClr val="tx1"/>
              </a:solidFill>
              <a:effectLst/>
              <a:latin typeface="Arial" pitchFamily="34" charset="0"/>
              <a:cs typeface="Arial" pitchFamily="34" charset="0"/>
            </a:endParaRPr>
          </a:p>
        </p:txBody>
      </p:sp>
      <p:pic>
        <p:nvPicPr>
          <p:cNvPr id="53250" name="Picture 2" descr="C:\Users\krupa\Desktop\new ss\Screenshot (8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1752600"/>
            <a:ext cx="8382000" cy="4337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041480"/>
      </p:ext>
    </p:extLst>
  </p:cSld>
  <p:clrMapOvr>
    <a:masterClrMapping/>
  </p:clrMapOvr>
  <p:transition spd="slow">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81000"/>
            <a:ext cx="8183880" cy="914400"/>
          </a:xfrm>
        </p:spPr>
        <p:txBody>
          <a:bodyPr>
            <a:normAutofit/>
          </a:bodyPr>
          <a:lstStyle/>
          <a:p>
            <a:pPr algn="ctr"/>
            <a:r>
              <a:rPr lang="en-US" u="sng" dirty="0" smtClean="0">
                <a:solidFill>
                  <a:schemeClr val="tx1"/>
                </a:solidFill>
                <a:effectLst/>
                <a:latin typeface="Arial" pitchFamily="34" charset="0"/>
                <a:cs typeface="Arial" pitchFamily="34" charset="0"/>
              </a:rPr>
              <a:t>Validation</a:t>
            </a:r>
            <a:endParaRPr lang="en-IN" u="sng" dirty="0">
              <a:solidFill>
                <a:schemeClr val="tx1"/>
              </a:solidFill>
              <a:effectLst/>
              <a:latin typeface="Arial" pitchFamily="34" charset="0"/>
              <a:cs typeface="Arial" pitchFamily="34" charset="0"/>
            </a:endParaRPr>
          </a:p>
        </p:txBody>
      </p:sp>
      <p:pic>
        <p:nvPicPr>
          <p:cNvPr id="54274" name="Picture 2" descr="C:\Users\krupa\Desktop\new ss\Screenshot (8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1905000"/>
            <a:ext cx="8305800" cy="4278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632448"/>
      </p:ext>
    </p:extLst>
  </p:cSld>
  <p:clrMapOvr>
    <a:masterClrMapping/>
  </p:clrMapOvr>
  <p:transition spd="slow">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81000"/>
            <a:ext cx="8183880" cy="914400"/>
          </a:xfrm>
        </p:spPr>
        <p:txBody>
          <a:bodyPr/>
          <a:lstStyle/>
          <a:p>
            <a:pPr algn="ctr"/>
            <a:r>
              <a:rPr lang="en-US" u="sng" dirty="0" smtClean="0">
                <a:solidFill>
                  <a:schemeClr val="tx1"/>
                </a:solidFill>
                <a:effectLst/>
                <a:latin typeface="Arial" pitchFamily="34" charset="0"/>
                <a:cs typeface="Arial" pitchFamily="34" charset="0"/>
              </a:rPr>
              <a:t>Validation</a:t>
            </a:r>
            <a:endParaRPr lang="en-IN" u="sng" dirty="0">
              <a:solidFill>
                <a:schemeClr val="tx1"/>
              </a:solidFill>
              <a:effectLst/>
              <a:latin typeface="Arial" pitchFamily="34" charset="0"/>
              <a:cs typeface="Arial" pitchFamily="34" charset="0"/>
            </a:endParaRPr>
          </a:p>
        </p:txBody>
      </p:sp>
      <p:pic>
        <p:nvPicPr>
          <p:cNvPr id="55298" name="Picture 2" descr="C:\Users\krupa\Desktop\new ss\Screenshot (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305800" cy="450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217161"/>
      </p:ext>
    </p:extLst>
  </p:cSld>
  <p:clrMapOvr>
    <a:masterClrMapping/>
  </p:clrMapOvr>
  <p:transition spd="slow">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066800" y="2133600"/>
            <a:ext cx="70104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457200" y="533400"/>
            <a:ext cx="8183880" cy="1051560"/>
          </a:xfrm>
        </p:spPr>
        <p:txBody>
          <a:bodyPr/>
          <a:lstStyle/>
          <a:p>
            <a:r>
              <a:rPr lang="en-US" u="sng" dirty="0" smtClean="0">
                <a:solidFill>
                  <a:schemeClr val="tx2"/>
                </a:solidFill>
              </a:rPr>
              <a:t>Conclusion</a:t>
            </a:r>
            <a:endParaRPr lang="en-US" u="sng" dirty="0">
              <a:solidFill>
                <a:schemeClr val="tx2"/>
              </a:solidFill>
            </a:endParaRPr>
          </a:p>
        </p:txBody>
      </p:sp>
      <p:sp>
        <p:nvSpPr>
          <p:cNvPr id="2" name="Content Placeholder 1"/>
          <p:cNvSpPr>
            <a:spLocks noGrp="1"/>
          </p:cNvSpPr>
          <p:nvPr>
            <p:ph idx="1"/>
          </p:nvPr>
        </p:nvSpPr>
        <p:spPr>
          <a:xfrm>
            <a:off x="1043608" y="2133600"/>
            <a:ext cx="7056784" cy="3589469"/>
          </a:xfrm>
          <a:ln>
            <a:solidFill>
              <a:schemeClr val="tx2"/>
            </a:solidFill>
          </a:ln>
        </p:spPr>
        <p:txBody>
          <a:bodyPr>
            <a:normAutofit fontScale="77500" lnSpcReduction="20000"/>
          </a:bodyPr>
          <a:lstStyle/>
          <a:p>
            <a:pPr lvl="0"/>
            <a:r>
              <a:rPr lang="en-IN" dirty="0" smtClean="0"/>
              <a:t>The main aim of project is to put what we learnt in our software engineering class into practice</a:t>
            </a:r>
            <a:r>
              <a:rPr lang="en-IN" b="1" u="sng" dirty="0" smtClean="0"/>
              <a:t>.</a:t>
            </a:r>
            <a:endParaRPr lang="en-US" dirty="0" smtClean="0"/>
          </a:p>
          <a:p>
            <a:pPr lvl="0"/>
            <a:r>
              <a:rPr lang="en-IN" dirty="0" smtClean="0"/>
              <a:t>The application Payroll System developed by us has made the best possible efforts to satisfy the needs of Employee and Administrator.</a:t>
            </a:r>
            <a:endParaRPr lang="en-US" dirty="0" smtClean="0"/>
          </a:p>
          <a:p>
            <a:r>
              <a:rPr lang="en-IN" dirty="0" smtClean="0"/>
              <a:t>The details can be accessed and  the salary calculation is done according to the rules and regulations of company in shortest time frame and keep Employers up to date on his statutory obligations</a:t>
            </a:r>
            <a:endParaRPr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Download\robotics-19-638.jpg"/>
          <p:cNvPicPr>
            <a:picLocks noChangeAspect="1" noChangeArrowheads="1"/>
          </p:cNvPicPr>
          <p:nvPr/>
        </p:nvPicPr>
        <p:blipFill>
          <a:blip r:embed="rId2"/>
          <a:srcRect/>
          <a:stretch>
            <a:fillRect/>
          </a:stretch>
        </p:blipFill>
        <p:spPr bwMode="auto">
          <a:xfrm>
            <a:off x="457200" y="457200"/>
            <a:ext cx="8305800" cy="5867400"/>
          </a:xfrm>
          <a:prstGeom prst="rect">
            <a:avLst/>
          </a:prstGeom>
          <a:noFill/>
        </p:spPr>
      </p:pic>
    </p:spTree>
    <p:extLst>
      <p:ext uri="{BB962C8B-B14F-4D97-AF65-F5344CB8AC3E}">
        <p14:creationId xmlns:p14="http://schemas.microsoft.com/office/powerpoint/2010/main" val="41811604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D:\KRUPA\college\sem 5\project details\ppt diagrams\images.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475656" y="1916832"/>
            <a:ext cx="6192688" cy="39604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33400" y="533400"/>
            <a:ext cx="8183880" cy="1051560"/>
          </a:xfrm>
        </p:spPr>
        <p:txBody>
          <a:bodyPr/>
          <a:lstStyle/>
          <a:p>
            <a:pPr algn="ctr"/>
            <a:r>
              <a:rPr lang="en-US" u="sng" dirty="0" smtClean="0">
                <a:solidFill>
                  <a:schemeClr val="tx2"/>
                </a:solidFill>
              </a:rPr>
              <a:t>DATA DICTIONARY</a:t>
            </a:r>
            <a:endParaRPr lang="en-IN" u="sng" dirty="0">
              <a:solidFill>
                <a:schemeClr val="tx2"/>
              </a:solidFill>
            </a:endParaRPr>
          </a:p>
        </p:txBody>
      </p:sp>
      <p:sp>
        <p:nvSpPr>
          <p:cNvPr id="5" name="Content Placeholder 4"/>
          <p:cNvSpPr>
            <a:spLocks noGrp="1"/>
          </p:cNvSpPr>
          <p:nvPr>
            <p:ph idx="1"/>
          </p:nvPr>
        </p:nvSpPr>
        <p:spPr>
          <a:xfrm>
            <a:off x="1463041" y="1828800"/>
            <a:ext cx="6156960" cy="3894269"/>
          </a:xfrm>
        </p:spPr>
        <p:txBody>
          <a:bodyPr>
            <a:normAutofit fontScale="77500" lnSpcReduction="20000"/>
          </a:bodyPr>
          <a:lstStyle/>
          <a:p>
            <a:pPr lvl="0">
              <a:buNone/>
            </a:pPr>
            <a:endParaRPr lang="en-IN" dirty="0" smtClean="0"/>
          </a:p>
          <a:p>
            <a:pPr lvl="0"/>
            <a:r>
              <a:rPr lang="en-IN" b="1" dirty="0" smtClean="0"/>
              <a:t>Department</a:t>
            </a:r>
            <a:endParaRPr lang="en-US" b="1" dirty="0" smtClean="0"/>
          </a:p>
          <a:p>
            <a:pPr lvl="0"/>
            <a:r>
              <a:rPr lang="en-IN" b="1" dirty="0" smtClean="0"/>
              <a:t>Shift</a:t>
            </a:r>
          </a:p>
          <a:p>
            <a:pPr lvl="0"/>
            <a:r>
              <a:rPr lang="en-IN" b="1" dirty="0" smtClean="0"/>
              <a:t>Designation</a:t>
            </a:r>
            <a:endParaRPr lang="en-US" b="1" dirty="0" smtClean="0"/>
          </a:p>
          <a:p>
            <a:pPr lvl="0"/>
            <a:r>
              <a:rPr lang="en-IN" b="1" dirty="0" smtClean="0"/>
              <a:t>Branch</a:t>
            </a:r>
          </a:p>
          <a:p>
            <a:r>
              <a:rPr lang="en-IN" b="1" dirty="0" smtClean="0"/>
              <a:t>Holidays</a:t>
            </a:r>
          </a:p>
          <a:p>
            <a:pPr lvl="0"/>
            <a:r>
              <a:rPr lang="en-IN" b="1" dirty="0" smtClean="0"/>
              <a:t>Employee</a:t>
            </a:r>
            <a:endParaRPr lang="en-US" b="1" dirty="0" smtClean="0"/>
          </a:p>
          <a:p>
            <a:pPr lvl="0"/>
            <a:r>
              <a:rPr lang="en-IN" b="1" dirty="0" smtClean="0"/>
              <a:t>Employee Attendance</a:t>
            </a:r>
            <a:endParaRPr lang="en-US" b="1" dirty="0" smtClean="0"/>
          </a:p>
          <a:p>
            <a:pPr lvl="0"/>
            <a:r>
              <a:rPr lang="en-IN" b="1" dirty="0" smtClean="0"/>
              <a:t>Employee Leaves</a:t>
            </a:r>
          </a:p>
          <a:p>
            <a:r>
              <a:rPr lang="en-IN" b="1" dirty="0" smtClean="0"/>
              <a:t>Payroll</a:t>
            </a:r>
            <a:endParaRPr lang="en-US" b="1" dirty="0" smtClean="0"/>
          </a:p>
          <a:p>
            <a:pPr lvl="0"/>
            <a:r>
              <a:rPr lang="en-IN" b="1" dirty="0" smtClean="0"/>
              <a:t>Payroll Details</a:t>
            </a:r>
            <a:endParaRPr lang="en-US" b="1" dirty="0" smtClean="0"/>
          </a:p>
          <a:p>
            <a:pPr lvl="0"/>
            <a:r>
              <a:rPr lang="en-IN" b="1" dirty="0" smtClean="0"/>
              <a:t>Chat</a:t>
            </a:r>
            <a:endParaRPr lang="en-US" b="1" dirty="0" smtClean="0"/>
          </a:p>
        </p:txBody>
      </p:sp>
    </p:spTree>
    <p:extLst>
      <p:ext uri="{BB962C8B-B14F-4D97-AF65-F5344CB8AC3E}">
        <p14:creationId xmlns:p14="http://schemas.microsoft.com/office/powerpoint/2010/main" val="3970395731"/>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88801684"/>
              </p:ext>
            </p:extLst>
          </p:nvPr>
        </p:nvGraphicFramePr>
        <p:xfrm>
          <a:off x="457200" y="609598"/>
          <a:ext cx="8229601" cy="5715001"/>
        </p:xfrm>
        <a:graphic>
          <a:graphicData uri="http://schemas.openxmlformats.org/drawingml/2006/table">
            <a:tbl>
              <a:tblPr/>
              <a:tblGrid>
                <a:gridCol w="1758072"/>
                <a:gridCol w="1609706"/>
                <a:gridCol w="1608908"/>
                <a:gridCol w="1624064"/>
                <a:gridCol w="1628851"/>
              </a:tblGrid>
              <a:tr h="1089236">
                <a:tc>
                  <a:txBody>
                    <a:bodyPr/>
                    <a:lstStyle/>
                    <a:p>
                      <a:pPr marL="0" marR="0" algn="just">
                        <a:lnSpc>
                          <a:spcPct val="200000"/>
                        </a:lnSpc>
                        <a:spcBef>
                          <a:spcPts val="0"/>
                        </a:spcBef>
                        <a:spcAft>
                          <a:spcPts val="0"/>
                        </a:spcAft>
                      </a:pPr>
                      <a:r>
                        <a:rPr lang="en-IN" sz="1100" b="1" dirty="0">
                          <a:solidFill>
                            <a:schemeClr val="tx1"/>
                          </a:solidFill>
                          <a:latin typeface="Arial"/>
                          <a:ea typeface="Calibri"/>
                          <a:cs typeface="Times New Roman"/>
                        </a:rPr>
                        <a:t>Field Name</a:t>
                      </a:r>
                      <a:endParaRPr lang="en-US" sz="1100" b="1" dirty="0">
                        <a:solidFill>
                          <a:schemeClr val="tx1"/>
                        </a:solidFill>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solidFill>
                            <a:schemeClr val="tx1"/>
                          </a:solidFill>
                          <a:latin typeface="Arial"/>
                          <a:ea typeface="Calibri"/>
                          <a:cs typeface="Times New Roman"/>
                        </a:rPr>
                        <a:t>Data type</a:t>
                      </a:r>
                      <a:endParaRPr lang="en-US" sz="1100" b="1" dirty="0">
                        <a:solidFill>
                          <a:schemeClr val="tx1"/>
                        </a:solidFill>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solidFill>
                            <a:schemeClr val="tx1"/>
                          </a:solidFill>
                          <a:latin typeface="Arial"/>
                          <a:ea typeface="Calibri"/>
                          <a:cs typeface="Times New Roman"/>
                        </a:rPr>
                        <a:t>Size</a:t>
                      </a:r>
                      <a:endParaRPr lang="en-US" sz="1100" b="1" dirty="0">
                        <a:solidFill>
                          <a:schemeClr val="tx1"/>
                        </a:solidFill>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solidFill>
                            <a:schemeClr val="tx1"/>
                          </a:solidFill>
                          <a:latin typeface="Arial"/>
                          <a:ea typeface="Calibri"/>
                          <a:cs typeface="Times New Roman"/>
                        </a:rPr>
                        <a:t>Constrain</a:t>
                      </a:r>
                      <a:endParaRPr lang="en-US" sz="1100" b="1" dirty="0">
                        <a:solidFill>
                          <a:schemeClr val="tx1"/>
                        </a:solidFill>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solidFill>
                            <a:schemeClr val="tx1"/>
                          </a:solidFill>
                          <a:latin typeface="Arial"/>
                          <a:ea typeface="Calibri"/>
                          <a:cs typeface="Times New Roman"/>
                        </a:rPr>
                        <a:t>Description</a:t>
                      </a:r>
                      <a:endParaRPr lang="en-US" sz="1100" b="1" dirty="0">
                        <a:solidFill>
                          <a:schemeClr val="tx1"/>
                        </a:solidFill>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r>
              <a:tr h="671805">
                <a:tc>
                  <a:txBody>
                    <a:bodyPr/>
                    <a:lstStyle/>
                    <a:p>
                      <a:pPr marL="0" marR="0" algn="just">
                        <a:lnSpc>
                          <a:spcPct val="200000"/>
                        </a:lnSpc>
                        <a:spcBef>
                          <a:spcPts val="0"/>
                        </a:spcBef>
                        <a:spcAft>
                          <a:spcPts val="0"/>
                        </a:spcAft>
                      </a:pPr>
                      <a:r>
                        <a:rPr lang="en-IN" sz="1100" dirty="0">
                          <a:latin typeface="Arial"/>
                          <a:ea typeface="Calibri"/>
                          <a:cs typeface="Times New Roman"/>
                        </a:rPr>
                        <a:t>Department_id</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INT</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PRIMARY KEY</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ID of department</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1805">
                <a:tc>
                  <a:txBody>
                    <a:bodyPr/>
                    <a:lstStyle/>
                    <a:p>
                      <a:pPr marL="0" marR="0" algn="just">
                        <a:lnSpc>
                          <a:spcPct val="200000"/>
                        </a:lnSpc>
                        <a:spcBef>
                          <a:spcPts val="0"/>
                        </a:spcBef>
                        <a:spcAft>
                          <a:spcPts val="0"/>
                        </a:spcAft>
                      </a:pPr>
                      <a:r>
                        <a:rPr lang="en-IN" sz="1100" dirty="0">
                          <a:latin typeface="Arial"/>
                          <a:ea typeface="Calibri"/>
                          <a:cs typeface="Times New Roman"/>
                        </a:rPr>
                        <a:t>Department_name</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smtClean="0">
                          <a:latin typeface="Arial"/>
                          <a:ea typeface="Calibri"/>
                          <a:cs typeface="Times New Roman"/>
                        </a:rPr>
                        <a:t>VARCHAR</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smtClean="0">
                          <a:latin typeface="Arial"/>
                          <a:ea typeface="Calibri"/>
                          <a:cs typeface="Times New Roman"/>
                        </a:rPr>
                        <a:t>20</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Name of department</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3139">
                <a:tc>
                  <a:txBody>
                    <a:bodyPr/>
                    <a:lstStyle/>
                    <a:p>
                      <a:pPr marL="0" marR="0" algn="just">
                        <a:lnSpc>
                          <a:spcPct val="200000"/>
                        </a:lnSpc>
                        <a:spcBef>
                          <a:spcPts val="0"/>
                        </a:spcBef>
                        <a:spcAft>
                          <a:spcPts val="0"/>
                        </a:spcAft>
                      </a:pPr>
                      <a:r>
                        <a:rPr lang="en-IN" sz="1100" dirty="0">
                          <a:latin typeface="Arial"/>
                          <a:ea typeface="Calibri"/>
                          <a:cs typeface="Times New Roman"/>
                        </a:rPr>
                        <a:t>Created_date</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Created date of entry</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3139">
                <a:tc>
                  <a:txBody>
                    <a:bodyPr/>
                    <a:lstStyle/>
                    <a:p>
                      <a:pPr marL="0" marR="0" algn="just">
                        <a:lnSpc>
                          <a:spcPct val="200000"/>
                        </a:lnSpc>
                        <a:spcBef>
                          <a:spcPts val="0"/>
                        </a:spcBef>
                        <a:spcAft>
                          <a:spcPts val="0"/>
                        </a:spcAft>
                      </a:pPr>
                      <a:r>
                        <a:rPr lang="en-IN" sz="1100" dirty="0">
                          <a:latin typeface="Arial"/>
                          <a:ea typeface="Calibri"/>
                          <a:cs typeface="Times New Roman"/>
                        </a:rPr>
                        <a:t>Modified_date</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Modified date of entry</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55877">
                <a:tc>
                  <a:txBody>
                    <a:bodyPr/>
                    <a:lstStyle/>
                    <a:p>
                      <a:pPr marL="0" marR="0" algn="just">
                        <a:lnSpc>
                          <a:spcPct val="200000"/>
                        </a:lnSpc>
                        <a:spcBef>
                          <a:spcPts val="0"/>
                        </a:spcBef>
                        <a:spcAft>
                          <a:spcPts val="1000"/>
                        </a:spcAft>
                      </a:pPr>
                      <a:r>
                        <a:rPr lang="en-IN" sz="1100" dirty="0">
                          <a:latin typeface="Arial"/>
                          <a:ea typeface="Calibri"/>
                          <a:cs typeface="Times New Roman"/>
                        </a:rPr>
                        <a:t>Status</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smtClean="0">
                          <a:latin typeface="Arial"/>
                          <a:ea typeface="Calibri"/>
                          <a:cs typeface="Times New Roman"/>
                        </a:rPr>
                        <a:t>TINYINT</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a:latin typeface="Arial"/>
                          <a:ea typeface="Calibri"/>
                          <a:cs typeface="Times New Roman"/>
                        </a:rPr>
                        <a:t>1</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Either Active or Inactive</a:t>
                      </a:r>
                      <a:endParaRPr lang="en-US" sz="1100" dirty="0">
                        <a:latin typeface="Calibri"/>
                        <a:ea typeface="Calibri"/>
                        <a:cs typeface="Times New Roman"/>
                      </a:endParaRPr>
                    </a:p>
                  </a:txBody>
                  <a:tcPr marL="63814" marR="638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8913" name="Rectangle 1"/>
          <p:cNvSpPr>
            <a:spLocks noChangeArrowheads="1"/>
          </p:cNvSpPr>
          <p:nvPr/>
        </p:nvSpPr>
        <p:spPr bwMode="auto">
          <a:xfrm>
            <a:off x="3352800" y="0"/>
            <a:ext cx="274320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dirty="0" smtClean="0">
                <a:ln>
                  <a:noFill/>
                </a:ln>
                <a:solidFill>
                  <a:schemeClr val="tx1"/>
                </a:solidFill>
                <a:effectLst/>
                <a:latin typeface="Arial" pitchFamily="34" charset="0"/>
                <a:ea typeface="Calibri" pitchFamily="34" charset="0"/>
                <a:cs typeface="Arial" pitchFamily="34" charset="0"/>
              </a:rPr>
              <a:t>Department</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3733800" y="0"/>
            <a:ext cx="121920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dirty="0" smtClean="0">
                <a:ln>
                  <a:noFill/>
                </a:ln>
                <a:solidFill>
                  <a:schemeClr val="tx1"/>
                </a:solidFill>
                <a:effectLst/>
                <a:latin typeface="Arial" pitchFamily="34" charset="0"/>
                <a:ea typeface="Calibri" pitchFamily="34" charset="0"/>
                <a:cs typeface="Arial" pitchFamily="34" charset="0"/>
              </a:rPr>
              <a:t>Shift</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1952202960"/>
              </p:ext>
            </p:extLst>
          </p:nvPr>
        </p:nvGraphicFramePr>
        <p:xfrm>
          <a:off x="457200" y="457201"/>
          <a:ext cx="8153400" cy="5105399"/>
        </p:xfrm>
        <a:graphic>
          <a:graphicData uri="http://schemas.openxmlformats.org/drawingml/2006/table">
            <a:tbl>
              <a:tblPr/>
              <a:tblGrid>
                <a:gridCol w="1730800"/>
                <a:gridCol w="1609075"/>
                <a:gridCol w="1590816"/>
                <a:gridCol w="1608311"/>
                <a:gridCol w="1614398"/>
              </a:tblGrid>
              <a:tr h="492629">
                <a:tc>
                  <a:txBody>
                    <a:bodyPr/>
                    <a:lstStyle/>
                    <a:p>
                      <a:pPr marL="0" marR="0" algn="just">
                        <a:lnSpc>
                          <a:spcPct val="200000"/>
                        </a:lnSpc>
                        <a:spcBef>
                          <a:spcPts val="0"/>
                        </a:spcBef>
                        <a:spcAft>
                          <a:spcPts val="0"/>
                        </a:spcAft>
                      </a:pPr>
                      <a:r>
                        <a:rPr lang="en-IN" sz="1100" b="1" dirty="0">
                          <a:latin typeface="Arial"/>
                          <a:ea typeface="Calibri"/>
                          <a:cs typeface="Times New Roman"/>
                        </a:rPr>
                        <a:t>Field Name</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Data type</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Size</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Constrain</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Description</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r>
              <a:tr h="757738">
                <a:tc>
                  <a:txBody>
                    <a:bodyPr/>
                    <a:lstStyle/>
                    <a:p>
                      <a:pPr marL="0" marR="0" algn="just">
                        <a:lnSpc>
                          <a:spcPct val="200000"/>
                        </a:lnSpc>
                        <a:spcBef>
                          <a:spcPts val="0"/>
                        </a:spcBef>
                        <a:spcAft>
                          <a:spcPts val="0"/>
                        </a:spcAft>
                      </a:pPr>
                      <a:r>
                        <a:rPr lang="en-IN" sz="1100" dirty="0">
                          <a:latin typeface="Arial"/>
                          <a:ea typeface="Calibri"/>
                          <a:cs typeface="Times New Roman"/>
                        </a:rPr>
                        <a:t>Shift_id</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INT</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PRIMARY KEY</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ID of particular shift</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2629">
                <a:tc>
                  <a:txBody>
                    <a:bodyPr/>
                    <a:lstStyle/>
                    <a:p>
                      <a:pPr marL="0" marR="0" algn="just">
                        <a:lnSpc>
                          <a:spcPct val="200000"/>
                        </a:lnSpc>
                        <a:spcBef>
                          <a:spcPts val="0"/>
                        </a:spcBef>
                        <a:spcAft>
                          <a:spcPts val="0"/>
                        </a:spcAft>
                      </a:pPr>
                      <a:r>
                        <a:rPr lang="en-IN" sz="1100" dirty="0">
                          <a:latin typeface="Arial"/>
                          <a:ea typeface="Calibri"/>
                          <a:cs typeface="Times New Roman"/>
                        </a:rPr>
                        <a:t>Shift_name</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Char</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smtClean="0">
                          <a:latin typeface="Arial"/>
                          <a:ea typeface="Calibri"/>
                          <a:cs typeface="Times New Roman"/>
                        </a:rPr>
                        <a:t>25</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Name of shift</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85257">
                <a:tc>
                  <a:txBody>
                    <a:bodyPr/>
                    <a:lstStyle/>
                    <a:p>
                      <a:pPr marL="0" marR="0" algn="just">
                        <a:lnSpc>
                          <a:spcPct val="200000"/>
                        </a:lnSpc>
                        <a:spcBef>
                          <a:spcPts val="0"/>
                        </a:spcBef>
                        <a:spcAft>
                          <a:spcPts val="0"/>
                        </a:spcAft>
                      </a:pPr>
                      <a:r>
                        <a:rPr lang="en-IN" sz="1100" dirty="0">
                          <a:latin typeface="Arial"/>
                          <a:ea typeface="Calibri"/>
                          <a:cs typeface="Times New Roman"/>
                        </a:rPr>
                        <a:t>In_time</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TIME</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Entrance time of employee</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61042">
                <a:tc>
                  <a:txBody>
                    <a:bodyPr/>
                    <a:lstStyle/>
                    <a:p>
                      <a:pPr marL="0" marR="0" algn="just">
                        <a:lnSpc>
                          <a:spcPct val="200000"/>
                        </a:lnSpc>
                        <a:spcBef>
                          <a:spcPts val="0"/>
                        </a:spcBef>
                        <a:spcAft>
                          <a:spcPts val="0"/>
                        </a:spcAft>
                      </a:pPr>
                      <a:r>
                        <a:rPr lang="en-IN" sz="1100" dirty="0">
                          <a:latin typeface="Arial"/>
                          <a:ea typeface="Calibri"/>
                          <a:cs typeface="Times New Roman"/>
                        </a:rPr>
                        <a:t>Out_time</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TIME</a:t>
                      </a:r>
                      <a:endParaRPr lang="en-US" sz="1100" dirty="0">
                        <a:latin typeface="Calibri"/>
                        <a:ea typeface="Calibri"/>
                        <a:cs typeface="Times New Roman"/>
                      </a:endParaRPr>
                    </a:p>
                  </a:txBody>
                  <a:tcPr marL="35882" marR="35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5882" marR="35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5882" marR="35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Leaving time of employee</a:t>
                      </a:r>
                      <a:endParaRPr lang="en-US" sz="1100" dirty="0">
                        <a:latin typeface="Calibri"/>
                        <a:ea typeface="Calibri"/>
                        <a:cs typeface="Times New Roman"/>
                      </a:endParaRPr>
                    </a:p>
                  </a:txBody>
                  <a:tcPr marL="35882" marR="35882"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8366">
                <a:tc>
                  <a:txBody>
                    <a:bodyPr/>
                    <a:lstStyle/>
                    <a:p>
                      <a:pPr marL="0" marR="0" algn="just">
                        <a:lnSpc>
                          <a:spcPct val="200000"/>
                        </a:lnSpc>
                        <a:spcBef>
                          <a:spcPts val="0"/>
                        </a:spcBef>
                        <a:spcAft>
                          <a:spcPts val="0"/>
                        </a:spcAft>
                      </a:pPr>
                      <a:r>
                        <a:rPr lang="en-IN" sz="1100" dirty="0">
                          <a:latin typeface="Arial"/>
                          <a:ea typeface="Calibri"/>
                          <a:cs typeface="Times New Roman"/>
                        </a:rPr>
                        <a:t>Created_date</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5882" marR="35882"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Created date of entry</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57738">
                <a:tc>
                  <a:txBody>
                    <a:bodyPr/>
                    <a:lstStyle/>
                    <a:p>
                      <a:pPr marL="0" marR="0" algn="just">
                        <a:lnSpc>
                          <a:spcPct val="200000"/>
                        </a:lnSpc>
                        <a:spcBef>
                          <a:spcPts val="0"/>
                        </a:spcBef>
                        <a:spcAft>
                          <a:spcPts val="0"/>
                        </a:spcAft>
                      </a:pPr>
                      <a:r>
                        <a:rPr lang="en-IN" sz="1100" dirty="0">
                          <a:latin typeface="Arial"/>
                          <a:ea typeface="Calibri"/>
                          <a:cs typeface="Times New Roman"/>
                        </a:rPr>
                        <a:t>Modified_date</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Modified date of entry</a:t>
                      </a:r>
                      <a:endParaRPr lang="en-US" sz="1100" dirty="0">
                        <a:latin typeface="Calibri"/>
                        <a:ea typeface="Calibri"/>
                        <a:cs typeface="Times New Roman"/>
                      </a:endParaRPr>
                    </a:p>
                  </a:txBody>
                  <a:tcPr marL="35882" marR="358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3031242037"/>
              </p:ext>
            </p:extLst>
          </p:nvPr>
        </p:nvGraphicFramePr>
        <p:xfrm>
          <a:off x="457201" y="5562600"/>
          <a:ext cx="8153399" cy="437804"/>
        </p:xfrm>
        <a:graphic>
          <a:graphicData uri="http://schemas.openxmlformats.org/drawingml/2006/table">
            <a:tbl>
              <a:tblPr/>
              <a:tblGrid>
                <a:gridCol w="1730800"/>
                <a:gridCol w="1609072"/>
                <a:gridCol w="1590814"/>
                <a:gridCol w="1608313"/>
                <a:gridCol w="1614400"/>
              </a:tblGrid>
              <a:tr h="437804">
                <a:tc>
                  <a:txBody>
                    <a:bodyPr/>
                    <a:lstStyle/>
                    <a:p>
                      <a:pPr marL="0" marR="0" algn="just">
                        <a:lnSpc>
                          <a:spcPct val="200000"/>
                        </a:lnSpc>
                        <a:spcBef>
                          <a:spcPts val="0"/>
                        </a:spcBef>
                        <a:spcAft>
                          <a:spcPts val="0"/>
                        </a:spcAft>
                      </a:pPr>
                      <a:r>
                        <a:rPr lang="en-IN" sz="1100" dirty="0">
                          <a:latin typeface="Arial"/>
                          <a:ea typeface="Calibri"/>
                          <a:cs typeface="Times New Roman"/>
                        </a:rPr>
                        <a:t>Status</a:t>
                      </a:r>
                      <a:endParaRPr lang="en-US" sz="1100" dirty="0">
                        <a:latin typeface="Calibri"/>
                        <a:ea typeface="Calibri"/>
                        <a:cs typeface="Times New Roman"/>
                      </a:endParaRPr>
                    </a:p>
                  </a:txBody>
                  <a:tcPr marL="30480" marR="304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smtClean="0">
                          <a:latin typeface="Arial"/>
                          <a:ea typeface="Calibri"/>
                          <a:cs typeface="Times New Roman"/>
                        </a:rPr>
                        <a:t>TINYINT</a:t>
                      </a:r>
                      <a:endParaRPr lang="en-US" sz="1100" dirty="0">
                        <a:latin typeface="Calibri"/>
                        <a:ea typeface="Calibri"/>
                        <a:cs typeface="Times New Roman"/>
                      </a:endParaRPr>
                    </a:p>
                  </a:txBody>
                  <a:tcPr marL="30480" marR="304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a:latin typeface="Arial"/>
                          <a:ea typeface="Calibri"/>
                          <a:cs typeface="Times New Roman"/>
                        </a:rPr>
                        <a:t>1</a:t>
                      </a:r>
                      <a:endParaRPr lang="en-US" sz="1100" dirty="0">
                        <a:latin typeface="Calibri"/>
                        <a:ea typeface="Calibri"/>
                        <a:cs typeface="Times New Roman"/>
                      </a:endParaRPr>
                    </a:p>
                  </a:txBody>
                  <a:tcPr marL="30480" marR="304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30480" marR="304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Either active or Inactive</a:t>
                      </a:r>
                      <a:endParaRPr lang="en-US" sz="1100" dirty="0">
                        <a:latin typeface="Calibri"/>
                        <a:ea typeface="Calibri"/>
                        <a:cs typeface="Times New Roman"/>
                      </a:endParaRPr>
                    </a:p>
                  </a:txBody>
                  <a:tcPr marL="30480" marR="304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02620470"/>
      </p:ext>
    </p:extLst>
  </p:cSld>
  <p:clrMapOvr>
    <a:masterClrMapping/>
  </p:clrMapOvr>
  <p:transition spd="slow">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6523650"/>
              </p:ext>
            </p:extLst>
          </p:nvPr>
        </p:nvGraphicFramePr>
        <p:xfrm>
          <a:off x="533400" y="533400"/>
          <a:ext cx="8229600" cy="5943599"/>
        </p:xfrm>
        <a:graphic>
          <a:graphicData uri="http://schemas.openxmlformats.org/drawingml/2006/table">
            <a:tbl>
              <a:tblPr/>
              <a:tblGrid>
                <a:gridCol w="1735282"/>
                <a:gridCol w="1590228"/>
                <a:gridCol w="1710525"/>
                <a:gridCol w="1593869"/>
                <a:gridCol w="1599696"/>
              </a:tblGrid>
              <a:tr h="483815">
                <a:tc>
                  <a:txBody>
                    <a:bodyPr/>
                    <a:lstStyle/>
                    <a:p>
                      <a:pPr marL="0" marR="0" algn="just">
                        <a:lnSpc>
                          <a:spcPct val="200000"/>
                        </a:lnSpc>
                        <a:spcBef>
                          <a:spcPts val="0"/>
                        </a:spcBef>
                        <a:spcAft>
                          <a:spcPts val="0"/>
                        </a:spcAft>
                      </a:pPr>
                      <a:r>
                        <a:rPr lang="en-IN" sz="1100" b="1" dirty="0">
                          <a:latin typeface="Arial"/>
                          <a:ea typeface="Calibri"/>
                          <a:cs typeface="Times New Roman"/>
                        </a:rPr>
                        <a:t>Field Name</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Data type</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Size</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Constrain</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Description</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r>
              <a:tr h="483815">
                <a:tc>
                  <a:txBody>
                    <a:bodyPr/>
                    <a:lstStyle/>
                    <a:p>
                      <a:pPr marL="0" marR="0" algn="just">
                        <a:lnSpc>
                          <a:spcPct val="200000"/>
                        </a:lnSpc>
                        <a:spcBef>
                          <a:spcPts val="0"/>
                        </a:spcBef>
                        <a:spcAft>
                          <a:spcPts val="0"/>
                        </a:spcAft>
                      </a:pPr>
                      <a:r>
                        <a:rPr lang="en-IN" sz="1100" dirty="0">
                          <a:latin typeface="Arial"/>
                          <a:ea typeface="Calibri"/>
                          <a:cs typeface="Times New Roman"/>
                        </a:rPr>
                        <a:t>Designation_id</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INT</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PRIMARY KEY</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ID of designation</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4905">
                <a:tc>
                  <a:txBody>
                    <a:bodyPr/>
                    <a:lstStyle/>
                    <a:p>
                      <a:pPr marL="0" marR="0" algn="just">
                        <a:lnSpc>
                          <a:spcPct val="200000"/>
                        </a:lnSpc>
                        <a:spcBef>
                          <a:spcPts val="0"/>
                        </a:spcBef>
                        <a:spcAft>
                          <a:spcPts val="0"/>
                        </a:spcAft>
                      </a:pPr>
                      <a:r>
                        <a:rPr lang="en-IN" sz="1100" dirty="0">
                          <a:latin typeface="Arial"/>
                          <a:ea typeface="Calibri"/>
                          <a:cs typeface="Times New Roman"/>
                        </a:rPr>
                        <a:t>Designation_name</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CHAR</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25</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Name of designation</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4905">
                <a:tc>
                  <a:txBody>
                    <a:bodyPr/>
                    <a:lstStyle/>
                    <a:p>
                      <a:pPr marL="0" marR="0" algn="just">
                        <a:lnSpc>
                          <a:spcPct val="200000"/>
                        </a:lnSpc>
                        <a:spcBef>
                          <a:spcPts val="0"/>
                        </a:spcBef>
                        <a:spcAft>
                          <a:spcPts val="0"/>
                        </a:spcAft>
                      </a:pPr>
                      <a:r>
                        <a:rPr lang="en-IN" sz="1100" dirty="0">
                          <a:latin typeface="Arial"/>
                          <a:ea typeface="Calibri"/>
                          <a:cs typeface="Times New Roman"/>
                        </a:rPr>
                        <a:t>Super_id</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INT</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UNIQUE KEY</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The ID which is superior</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51444">
                <a:tc>
                  <a:txBody>
                    <a:bodyPr/>
                    <a:lstStyle/>
                    <a:p>
                      <a:pPr marL="0" marR="0" algn="just">
                        <a:lnSpc>
                          <a:spcPct val="200000"/>
                        </a:lnSpc>
                        <a:spcBef>
                          <a:spcPts val="0"/>
                        </a:spcBef>
                        <a:spcAft>
                          <a:spcPts val="0"/>
                        </a:spcAft>
                      </a:pPr>
                      <a:r>
                        <a:rPr lang="en-IN" sz="1100" dirty="0">
                          <a:latin typeface="Arial"/>
                          <a:ea typeface="Calibri"/>
                          <a:cs typeface="Times New Roman"/>
                        </a:rPr>
                        <a:t>Super_id_name</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CHAR</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25</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Name of the employee who is superior to current employee</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4905">
                <a:tc>
                  <a:txBody>
                    <a:bodyPr/>
                    <a:lstStyle/>
                    <a:p>
                      <a:pPr marL="0" marR="0" algn="just">
                        <a:lnSpc>
                          <a:spcPct val="200000"/>
                        </a:lnSpc>
                        <a:spcBef>
                          <a:spcPts val="0"/>
                        </a:spcBef>
                        <a:spcAft>
                          <a:spcPts val="0"/>
                        </a:spcAft>
                      </a:pPr>
                      <a:r>
                        <a:rPr lang="en-IN" sz="1100" dirty="0">
                          <a:latin typeface="Arial"/>
                          <a:ea typeface="Calibri"/>
                          <a:cs typeface="Times New Roman"/>
                        </a:rPr>
                        <a:t>Created_date</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Created date of entry</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4905">
                <a:tc>
                  <a:txBody>
                    <a:bodyPr/>
                    <a:lstStyle/>
                    <a:p>
                      <a:pPr marL="0" marR="0" algn="just">
                        <a:lnSpc>
                          <a:spcPct val="200000"/>
                        </a:lnSpc>
                        <a:spcBef>
                          <a:spcPts val="0"/>
                        </a:spcBef>
                        <a:spcAft>
                          <a:spcPts val="0"/>
                        </a:spcAft>
                      </a:pPr>
                      <a:r>
                        <a:rPr lang="en-IN" sz="1100" dirty="0">
                          <a:latin typeface="Arial"/>
                          <a:ea typeface="Calibri"/>
                          <a:cs typeface="Times New Roman"/>
                        </a:rPr>
                        <a:t>Modified_date</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Modified date of entry</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4905">
                <a:tc>
                  <a:txBody>
                    <a:bodyPr/>
                    <a:lstStyle/>
                    <a:p>
                      <a:pPr marL="0" marR="0" algn="just">
                        <a:lnSpc>
                          <a:spcPct val="200000"/>
                        </a:lnSpc>
                        <a:spcBef>
                          <a:spcPts val="0"/>
                        </a:spcBef>
                        <a:spcAft>
                          <a:spcPts val="1000"/>
                        </a:spcAft>
                      </a:pPr>
                      <a:r>
                        <a:rPr lang="en-IN" sz="1100" dirty="0">
                          <a:latin typeface="Arial"/>
                          <a:ea typeface="Calibri"/>
                          <a:cs typeface="Times New Roman"/>
                        </a:rPr>
                        <a:t>Status</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smtClean="0">
                          <a:latin typeface="Arial"/>
                          <a:ea typeface="Calibri"/>
                          <a:cs typeface="Times New Roman"/>
                        </a:rPr>
                        <a:t>TINYINT</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a:latin typeface="Arial"/>
                          <a:ea typeface="Calibri"/>
                          <a:cs typeface="Times New Roman"/>
                        </a:rPr>
                        <a:t>1</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Either Active or Inactive</a:t>
                      </a:r>
                      <a:endParaRPr lang="en-US" sz="1100" dirty="0">
                        <a:latin typeface="Calibri"/>
                        <a:ea typeface="Calibri"/>
                        <a:cs typeface="Times New Roman"/>
                      </a:endParaRPr>
                    </a:p>
                  </a:txBody>
                  <a:tcPr marL="45796" marR="457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8369" name="Rectangle 1"/>
          <p:cNvSpPr>
            <a:spLocks noChangeArrowheads="1"/>
          </p:cNvSpPr>
          <p:nvPr/>
        </p:nvSpPr>
        <p:spPr bwMode="auto">
          <a:xfrm>
            <a:off x="3581400" y="0"/>
            <a:ext cx="1944763"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dirty="0" smtClean="0">
                <a:ln>
                  <a:noFill/>
                </a:ln>
                <a:solidFill>
                  <a:schemeClr val="tx1"/>
                </a:solidFill>
                <a:effectLst/>
                <a:latin typeface="Arial" pitchFamily="34" charset="0"/>
                <a:cs typeface="Arial" pitchFamily="34" charset="0"/>
              </a:rPr>
              <a:t>Designation</a:t>
            </a:r>
          </a:p>
        </p:txBody>
      </p:sp>
    </p:spTree>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80733612"/>
              </p:ext>
            </p:extLst>
          </p:nvPr>
        </p:nvGraphicFramePr>
        <p:xfrm>
          <a:off x="304799" y="457203"/>
          <a:ext cx="8458200" cy="5943596"/>
        </p:xfrm>
        <a:graphic>
          <a:graphicData uri="http://schemas.openxmlformats.org/drawingml/2006/table">
            <a:tbl>
              <a:tblPr/>
              <a:tblGrid>
                <a:gridCol w="2185260"/>
                <a:gridCol w="1335122"/>
                <a:gridCol w="1402370"/>
                <a:gridCol w="1467978"/>
                <a:gridCol w="2067470"/>
              </a:tblGrid>
              <a:tr h="391838">
                <a:tc>
                  <a:txBody>
                    <a:bodyPr/>
                    <a:lstStyle/>
                    <a:p>
                      <a:pPr marL="0" marR="0" algn="just">
                        <a:lnSpc>
                          <a:spcPct val="200000"/>
                        </a:lnSpc>
                        <a:spcBef>
                          <a:spcPts val="0"/>
                        </a:spcBef>
                        <a:spcAft>
                          <a:spcPts val="0"/>
                        </a:spcAft>
                      </a:pPr>
                      <a:r>
                        <a:rPr lang="en-IN" sz="1100" b="1" dirty="0">
                          <a:latin typeface="Arial"/>
                          <a:ea typeface="Calibri"/>
                          <a:cs typeface="Times New Roman"/>
                        </a:rPr>
                        <a:t>Field Name</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Data type</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Size</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Constrain</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marL="0" marR="0" algn="just">
                        <a:lnSpc>
                          <a:spcPct val="200000"/>
                        </a:lnSpc>
                        <a:spcBef>
                          <a:spcPts val="0"/>
                        </a:spcBef>
                        <a:spcAft>
                          <a:spcPts val="0"/>
                        </a:spcAft>
                      </a:pPr>
                      <a:r>
                        <a:rPr lang="en-IN" sz="1100" b="1" dirty="0">
                          <a:latin typeface="Arial"/>
                          <a:ea typeface="Calibri"/>
                          <a:cs typeface="Times New Roman"/>
                        </a:rPr>
                        <a:t>Description</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r>
              <a:tr h="583499">
                <a:tc>
                  <a:txBody>
                    <a:bodyPr/>
                    <a:lstStyle/>
                    <a:p>
                      <a:pPr marL="0" marR="0" algn="just">
                        <a:lnSpc>
                          <a:spcPct val="200000"/>
                        </a:lnSpc>
                        <a:spcBef>
                          <a:spcPts val="0"/>
                        </a:spcBef>
                        <a:spcAft>
                          <a:spcPts val="0"/>
                        </a:spcAft>
                      </a:pPr>
                      <a:r>
                        <a:rPr lang="en-IN" sz="1100" b="1" dirty="0" err="1" smtClean="0">
                          <a:latin typeface="Arial"/>
                          <a:ea typeface="Calibri"/>
                          <a:cs typeface="Times New Roman"/>
                        </a:rPr>
                        <a:t>Bracnh</a:t>
                      </a:r>
                      <a:r>
                        <a:rPr lang="en-IN" sz="1100" dirty="0" err="1" smtClean="0">
                          <a:latin typeface="Arial"/>
                          <a:ea typeface="Calibri"/>
                          <a:cs typeface="Times New Roman"/>
                        </a:rPr>
                        <a:t>_id</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INT</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5</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PRIMARY KEY</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ID of branch</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1838">
                <a:tc>
                  <a:txBody>
                    <a:bodyPr/>
                    <a:lstStyle/>
                    <a:p>
                      <a:pPr marL="0" marR="0" algn="just">
                        <a:lnSpc>
                          <a:spcPct val="200000"/>
                        </a:lnSpc>
                        <a:spcBef>
                          <a:spcPts val="0"/>
                        </a:spcBef>
                        <a:spcAft>
                          <a:spcPts val="0"/>
                        </a:spcAft>
                      </a:pPr>
                      <a:r>
                        <a:rPr lang="en-IN" sz="1100" dirty="0">
                          <a:latin typeface="Arial"/>
                          <a:ea typeface="Calibri"/>
                          <a:cs typeface="Times New Roman"/>
                        </a:rPr>
                        <a:t>Name</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CHAR</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25</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Name of branch</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3499">
                <a:tc>
                  <a:txBody>
                    <a:bodyPr/>
                    <a:lstStyle/>
                    <a:p>
                      <a:pPr marL="0" marR="0" algn="just">
                        <a:lnSpc>
                          <a:spcPct val="200000"/>
                        </a:lnSpc>
                        <a:spcBef>
                          <a:spcPts val="0"/>
                        </a:spcBef>
                        <a:spcAft>
                          <a:spcPts val="0"/>
                        </a:spcAft>
                      </a:pPr>
                      <a:r>
                        <a:rPr lang="en-IN" sz="1100" dirty="0">
                          <a:latin typeface="Arial"/>
                          <a:ea typeface="Calibri"/>
                          <a:cs typeface="Times New Roman"/>
                        </a:rPr>
                        <a:t>Branch_Address</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VARCHAR</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smtClean="0">
                          <a:latin typeface="Arial"/>
                          <a:ea typeface="Calibri"/>
                          <a:cs typeface="Times New Roman"/>
                        </a:rPr>
                        <a:t>100</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Branch Address of company</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3499">
                <a:tc>
                  <a:txBody>
                    <a:bodyPr/>
                    <a:lstStyle/>
                    <a:p>
                      <a:pPr marL="0" marR="0" algn="just">
                        <a:lnSpc>
                          <a:spcPct val="200000"/>
                        </a:lnSpc>
                        <a:spcBef>
                          <a:spcPts val="0"/>
                        </a:spcBef>
                        <a:spcAft>
                          <a:spcPts val="0"/>
                        </a:spcAft>
                      </a:pPr>
                      <a:r>
                        <a:rPr lang="en-IN" sz="1100" dirty="0">
                          <a:latin typeface="Arial"/>
                          <a:ea typeface="Calibri"/>
                          <a:cs typeface="Times New Roman"/>
                        </a:rPr>
                        <a:t>Phone_number</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smtClean="0">
                          <a:latin typeface="Arial"/>
                          <a:ea typeface="Calibri"/>
                          <a:cs typeface="Times New Roman"/>
                        </a:rPr>
                        <a:t>BIGNT</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10</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Phone number of branch</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3499">
                <a:tc>
                  <a:txBody>
                    <a:bodyPr/>
                    <a:lstStyle/>
                    <a:p>
                      <a:pPr marL="0" marR="0" algn="just">
                        <a:lnSpc>
                          <a:spcPct val="200000"/>
                        </a:lnSpc>
                        <a:spcBef>
                          <a:spcPts val="0"/>
                        </a:spcBef>
                        <a:spcAft>
                          <a:spcPts val="0"/>
                        </a:spcAft>
                      </a:pPr>
                      <a:r>
                        <a:rPr lang="en-IN" sz="1100" dirty="0">
                          <a:latin typeface="Arial"/>
                          <a:ea typeface="Calibri"/>
                          <a:cs typeface="Times New Roman"/>
                        </a:rPr>
                        <a:t>Email</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VARCHAR</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4</a:t>
                      </a:r>
                      <a:r>
                        <a:rPr lang="en-IN" sz="1100" dirty="0" smtClean="0">
                          <a:latin typeface="Arial"/>
                          <a:ea typeface="Calibri"/>
                          <a:cs typeface="Times New Roman"/>
                        </a:rPr>
                        <a:t>0</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IN" sz="1100" dirty="0">
                        <a:latin typeface="Arial"/>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Official email of branch</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3499">
                <a:tc>
                  <a:txBody>
                    <a:bodyPr/>
                    <a:lstStyle/>
                    <a:p>
                      <a:pPr marL="0" marR="0" algn="just">
                        <a:lnSpc>
                          <a:spcPct val="200000"/>
                        </a:lnSpc>
                        <a:spcBef>
                          <a:spcPts val="0"/>
                        </a:spcBef>
                        <a:spcAft>
                          <a:spcPts val="0"/>
                        </a:spcAft>
                      </a:pPr>
                      <a:r>
                        <a:rPr lang="en-IN" sz="1100" dirty="0">
                          <a:latin typeface="Arial"/>
                          <a:ea typeface="Calibri"/>
                          <a:cs typeface="Times New Roman"/>
                        </a:rPr>
                        <a:t>Establishment_date</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Establishment date of branch</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75250">
                <a:tc>
                  <a:txBody>
                    <a:bodyPr/>
                    <a:lstStyle/>
                    <a:p>
                      <a:pPr marL="0" marR="0" algn="just">
                        <a:lnSpc>
                          <a:spcPct val="200000"/>
                        </a:lnSpc>
                        <a:spcBef>
                          <a:spcPts val="0"/>
                        </a:spcBef>
                        <a:spcAft>
                          <a:spcPts val="0"/>
                        </a:spcAft>
                      </a:pPr>
                      <a:r>
                        <a:rPr lang="en-IN" sz="1100" dirty="0">
                          <a:latin typeface="Arial"/>
                          <a:ea typeface="Calibri"/>
                          <a:cs typeface="Times New Roman"/>
                        </a:rPr>
                        <a:t>Created_by</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CHAR</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25</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solidFill>
                            <a:srgbClr val="000000"/>
                          </a:solidFill>
                          <a:latin typeface="Arial"/>
                          <a:ea typeface="Calibri"/>
                          <a:cs typeface="Times New Roman"/>
                        </a:rPr>
                        <a:t>Name of the one who logged in and adds new branch</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1838">
                <a:tc>
                  <a:txBody>
                    <a:bodyPr/>
                    <a:lstStyle/>
                    <a:p>
                      <a:pPr marL="0" marR="0" algn="just">
                        <a:lnSpc>
                          <a:spcPct val="200000"/>
                        </a:lnSpc>
                        <a:spcBef>
                          <a:spcPts val="0"/>
                        </a:spcBef>
                        <a:spcAft>
                          <a:spcPts val="0"/>
                        </a:spcAft>
                      </a:pPr>
                      <a:r>
                        <a:rPr lang="en-IN" sz="1100" dirty="0">
                          <a:latin typeface="Arial"/>
                          <a:ea typeface="Calibri"/>
                          <a:cs typeface="Times New Roman"/>
                        </a:rPr>
                        <a:t>Created_date</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Created date of entry</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1838">
                <a:tc>
                  <a:txBody>
                    <a:bodyPr/>
                    <a:lstStyle/>
                    <a:p>
                      <a:pPr marL="0" marR="0" algn="just">
                        <a:lnSpc>
                          <a:spcPct val="200000"/>
                        </a:lnSpc>
                        <a:spcBef>
                          <a:spcPts val="0"/>
                        </a:spcBef>
                        <a:spcAft>
                          <a:spcPts val="0"/>
                        </a:spcAft>
                      </a:pPr>
                      <a:r>
                        <a:rPr lang="en-IN" sz="1100" dirty="0">
                          <a:latin typeface="Arial"/>
                          <a:ea typeface="Calibri"/>
                          <a:cs typeface="Times New Roman"/>
                        </a:rPr>
                        <a:t>Modified_date</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DATE</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Modified date of entry</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3499">
                <a:tc>
                  <a:txBody>
                    <a:bodyPr/>
                    <a:lstStyle/>
                    <a:p>
                      <a:pPr marL="0" marR="0" algn="just">
                        <a:lnSpc>
                          <a:spcPct val="200000"/>
                        </a:lnSpc>
                        <a:spcBef>
                          <a:spcPts val="0"/>
                        </a:spcBef>
                        <a:spcAft>
                          <a:spcPts val="0"/>
                        </a:spcAft>
                      </a:pPr>
                      <a:r>
                        <a:rPr lang="en-IN" sz="1100" dirty="0">
                          <a:latin typeface="Arial"/>
                          <a:ea typeface="Calibri"/>
                          <a:cs typeface="Times New Roman"/>
                        </a:rPr>
                        <a:t>Status</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smtClean="0">
                          <a:latin typeface="Arial"/>
                          <a:ea typeface="Calibri"/>
                          <a:cs typeface="Times New Roman"/>
                        </a:rPr>
                        <a:t>INT</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US" sz="1100" dirty="0">
                          <a:latin typeface="Arial"/>
                          <a:ea typeface="Calibri"/>
                          <a:cs typeface="Times New Roman"/>
                        </a:rPr>
                        <a:t>1</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latin typeface="Arial"/>
                          <a:ea typeface="Calibri"/>
                          <a:cs typeface="Times New Roman"/>
                        </a:rPr>
                        <a:t>NOT NULL</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200000"/>
                        </a:lnSpc>
                        <a:spcBef>
                          <a:spcPts val="0"/>
                        </a:spcBef>
                        <a:spcAft>
                          <a:spcPts val="0"/>
                        </a:spcAft>
                      </a:pPr>
                      <a:r>
                        <a:rPr lang="en-IN" sz="1100" dirty="0">
                          <a:solidFill>
                            <a:srgbClr val="000000"/>
                          </a:solidFill>
                          <a:latin typeface="Arial"/>
                          <a:ea typeface="Calibri"/>
                          <a:cs typeface="Times New Roman"/>
                        </a:rPr>
                        <a:t>(Either Active or Inactive)</a:t>
                      </a:r>
                      <a:endParaRPr lang="en-US" sz="1100" dirty="0">
                        <a:latin typeface="Calibri"/>
                        <a:ea typeface="Calibri"/>
                        <a:cs typeface="Times New Roman"/>
                      </a:endParaRPr>
                    </a:p>
                  </a:txBody>
                  <a:tcPr marL="40105" marR="40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9393" name="Rectangle 1"/>
          <p:cNvSpPr>
            <a:spLocks noChangeArrowheads="1"/>
          </p:cNvSpPr>
          <p:nvPr/>
        </p:nvSpPr>
        <p:spPr bwMode="auto">
          <a:xfrm>
            <a:off x="3886200" y="0"/>
            <a:ext cx="152400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dirty="0" smtClean="0">
                <a:ln>
                  <a:noFill/>
                </a:ln>
                <a:solidFill>
                  <a:schemeClr val="tx1"/>
                </a:solidFill>
                <a:effectLst/>
                <a:latin typeface="Arial" pitchFamily="34" charset="0"/>
                <a:ea typeface="Calibri" pitchFamily="34" charset="0"/>
                <a:cs typeface="Arial" pitchFamily="34" charset="0"/>
              </a:rPr>
              <a:t>Branch</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spd="slow">
    <p:pull/>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1416</TotalTime>
  <Words>1250</Words>
  <Application>Microsoft Office PowerPoint</Application>
  <PresentationFormat>On-screen Show (4:3)</PresentationFormat>
  <Paragraphs>592</Paragraphs>
  <Slides>48</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0" baseType="lpstr">
      <vt:lpstr>Aspect</vt:lpstr>
      <vt:lpstr>Microsoft Office Visio Drawing</vt:lpstr>
      <vt:lpstr>Online Employee Payroll Management System</vt:lpstr>
      <vt:lpstr>Say Good Bye To Manual Payroll</vt:lpstr>
      <vt:lpstr>Go Online (Unique Feature)</vt:lpstr>
      <vt:lpstr>We provide Easy to read Reports</vt:lpstr>
      <vt:lpstr>DATA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Employee Cont.</vt:lpstr>
      <vt:lpstr>PowerPoint Presentation</vt:lpstr>
      <vt:lpstr>PowerPoint Presentation</vt:lpstr>
      <vt:lpstr>PowerPoint Presentation</vt:lpstr>
      <vt:lpstr>PowerPoint Presentation</vt:lpstr>
      <vt:lpstr>CHAT</vt:lpstr>
      <vt:lpstr>Use Case </vt:lpstr>
      <vt:lpstr>Class Diagram</vt:lpstr>
      <vt:lpstr>GLIMPSES OF SYSTEM</vt:lpstr>
      <vt:lpstr>Log in page</vt:lpstr>
      <vt:lpstr>Home Page of Adminstrator</vt:lpstr>
      <vt:lpstr>Home Page of Manager</vt:lpstr>
      <vt:lpstr>Home Page of Other Employee</vt:lpstr>
      <vt:lpstr>Department Add Page(Admin)</vt:lpstr>
      <vt:lpstr>Department Update Page(Admin)</vt:lpstr>
      <vt:lpstr>Holiday View(Admin)</vt:lpstr>
      <vt:lpstr>Shift View More(Admin)</vt:lpstr>
      <vt:lpstr>Accept/Reject Leaves List(Admin)</vt:lpstr>
      <vt:lpstr>Leave Reject Description</vt:lpstr>
      <vt:lpstr>Calculate Salary(Admin)</vt:lpstr>
      <vt:lpstr>Performance Report of employee</vt:lpstr>
      <vt:lpstr>Salary Calculated</vt:lpstr>
      <vt:lpstr>Payslip generated</vt:lpstr>
      <vt:lpstr>Generated Report(Print)</vt:lpstr>
      <vt:lpstr>Employee List for chat</vt:lpstr>
      <vt:lpstr>Chat Box</vt:lpstr>
      <vt:lpstr>Generated Report</vt:lpstr>
      <vt:lpstr>Change Password</vt:lpstr>
      <vt:lpstr>Admin Profile</vt:lpstr>
      <vt:lpstr>Apply for leave</vt:lpstr>
      <vt:lpstr>DATA VALIDATIONS</vt:lpstr>
      <vt:lpstr>Validations(Glimpses)</vt:lpstr>
      <vt:lpstr>Validation</vt:lpstr>
      <vt:lpstr>Validation</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Employee Payroll Management System</dc:title>
  <dc:creator>krupa</dc:creator>
  <cp:lastModifiedBy>krupa</cp:lastModifiedBy>
  <cp:revision>153</cp:revision>
  <dcterms:created xsi:type="dcterms:W3CDTF">2016-12-13T06:02:10Z</dcterms:created>
  <dcterms:modified xsi:type="dcterms:W3CDTF">2017-04-23T15:47:14Z</dcterms:modified>
</cp:coreProperties>
</file>